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1pPr>
    <a:lvl2pPr marL="0" marR="0" indent="4572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2pPr>
    <a:lvl3pPr marL="0" marR="0" indent="9144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3pPr>
    <a:lvl4pPr marL="0" marR="0" indent="13716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4pPr>
    <a:lvl5pPr marL="0" marR="0" indent="18288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5pPr>
    <a:lvl6pPr marL="0" marR="0" indent="22860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6pPr>
    <a:lvl7pPr marL="0" marR="0" indent="27432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7pPr>
    <a:lvl8pPr marL="0" marR="0" indent="32004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8pPr>
    <a:lvl9pPr marL="0" marR="0" indent="365760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-SemiboldItalic"/>
        <a:ea typeface="Graphik-SemiboldItalic"/>
        <a:cs typeface="Graphik-SemiboldItalic"/>
        <a:sym typeface="Graphik Semi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>
      <p:cViewPr varScale="1">
        <p:scale>
          <a:sx n="26" d="100"/>
          <a:sy n="26" d="100"/>
        </p:scale>
        <p:origin x="86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1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1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116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42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5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ide view of a person wearing a yellow hooded jacket in front of yellow shutters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View of the back of a person with a yellow top looking through an opening in a stone wall"/>
          <p:cNvSpPr>
            <a:spLocks noGrp="1"/>
          </p:cNvSpPr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Person with a big smile wearing a blue top in front of a blue wall"/>
          <p:cNvSpPr>
            <a:spLocks noGrp="1"/>
          </p:cNvSpPr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erson in blue jeans and jean jacket against a solid red and purple wall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TG Gradient.png"/>
          <p:cNvSpPr>
            <a:spLocks noGrp="1"/>
          </p:cNvSpPr>
          <p:nvPr>
            <p:ph type="pic" idx="21"/>
          </p:nvPr>
        </p:nvSpPr>
        <p:spPr>
          <a:xfrm>
            <a:off x="-611" y="0"/>
            <a:ext cx="24385219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ide view of a person wearing a yellow hooded jacket in front of yellow shutters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36753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pic>
        <p:nvPicPr>
          <p:cNvPr id="41" name="нтг градиент 2.png" descr="нтг градиент 2.png"/>
          <p:cNvPicPr>
            <a:picLocks/>
          </p:cNvPicPr>
          <p:nvPr/>
        </p:nvPicPr>
        <p:blipFill>
          <a:blip r:embed="rId2"/>
          <a:srcRect l="48390" t="1461" r="43610" b="2164"/>
          <a:stretch>
            <a:fillRect/>
          </a:stretch>
        </p:blipFill>
        <p:spPr>
          <a:xfrm rot="16200000">
            <a:off x="13793551" y="-9320461"/>
            <a:ext cx="279401" cy="20901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57300" y="1622629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2783"/>
            <a:ext cx="21869400" cy="713740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4" name="NTG logo New.png" descr="NTG logo 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" y="-1151446"/>
            <a:ext cx="3259567" cy="456339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981031"/>
            <a:ext cx="361189" cy="4041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3" name="нтг градиент 2.png" descr="нтг градиент 2.png"/>
          <p:cNvPicPr>
            <a:picLocks/>
          </p:cNvPicPr>
          <p:nvPr/>
        </p:nvPicPr>
        <p:blipFill>
          <a:blip r:embed="rId2"/>
          <a:srcRect l="30399" t="1960" r="53779" b="1960"/>
          <a:stretch>
            <a:fillRect/>
          </a:stretch>
        </p:blipFill>
        <p:spPr>
          <a:xfrm rot="16200000">
            <a:off x="13810769" y="-9303197"/>
            <a:ext cx="279401" cy="2086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4" name="Rectangle"/>
          <p:cNvSpPr/>
          <p:nvPr/>
        </p:nvSpPr>
        <p:spPr>
          <a:xfrm>
            <a:off x="-218319" y="13032680"/>
            <a:ext cx="24602319" cy="279401"/>
          </a:xfrm>
          <a:prstGeom prst="rect">
            <a:avLst/>
          </a:prstGeom>
          <a:solidFill>
            <a:schemeClr val="accent5">
              <a:hueOff val="129701"/>
              <a:lumOff val="-228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pic>
        <p:nvPicPr>
          <p:cNvPr id="55" name="NTG logo New.png" descr="NTG logo 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" y="-1151446"/>
            <a:ext cx="3259567" cy="456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НТГ граидент лине.png" descr="НТГ граидент лине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918316" y="769455"/>
            <a:ext cx="547368" cy="2456403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pic>
        <p:nvPicPr>
          <p:cNvPr id="65" name="нтг градиент 2.png" descr="нтг градиент 2.png"/>
          <p:cNvPicPr>
            <a:picLocks/>
          </p:cNvPicPr>
          <p:nvPr/>
        </p:nvPicPr>
        <p:blipFill>
          <a:blip r:embed="rId2"/>
          <a:srcRect l="10370" t="3682" r="7078" b="7239"/>
          <a:stretch>
            <a:fillRect/>
          </a:stretch>
        </p:blipFill>
        <p:spPr>
          <a:xfrm rot="15967958">
            <a:off x="13107381" y="-9288861"/>
            <a:ext cx="1686177" cy="20838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"/>
                </a:moveTo>
                <a:lnTo>
                  <a:pt x="18029" y="0"/>
                </a:lnTo>
                <a:lnTo>
                  <a:pt x="0" y="21580"/>
                </a:lnTo>
                <a:lnTo>
                  <a:pt x="3571" y="21600"/>
                </a:lnTo>
                <a:lnTo>
                  <a:pt x="21600" y="2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6" name="NTG logo New.png" descr="NTG logo 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" y="-1151446"/>
            <a:ext cx="3259567" cy="4563393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erson with a big smile wearing a blue top in front of a blue wall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77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79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8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NTG Gradient.png" descr="NTG Gradi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"/>
            <a:ext cx="24384001" cy="1371531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57300" y="5125541"/>
            <a:ext cx="21869400" cy="71374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19881379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3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pic>
        <p:nvPicPr>
          <p:cNvPr id="104" name="без ученически съвет 2.png" descr="без ученически съвет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3471" y="-1235210"/>
            <a:ext cx="3379230" cy="4730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 advClick="0" advTm="6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spcBef>
                <a:spcPts val="0"/>
              </a:spcBef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 advClick="0" advTm="60000">
    <p:push dir="u"/>
  </p:transition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miling person wearing sunglasses and a yellow top against a teal background" descr="Smiling person wearing sunglasses and a yellow top against a teal background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" r="2"/>
          <a:stretch>
            <a:fillRect/>
          </a:stretch>
        </p:blipFill>
        <p:spPr>
          <a:xfrm>
            <a:off x="-2" y="0"/>
            <a:ext cx="24384001" cy="13716000"/>
          </a:xfrm>
          <a:prstGeom prst="rect">
            <a:avLst/>
          </a:prstGeom>
        </p:spPr>
      </p:pic>
      <p:sp>
        <p:nvSpPr>
          <p:cNvPr id="188" name="Кои сме ние?"/>
          <p:cNvSpPr txBox="1">
            <a:spLocks noGrp="1"/>
          </p:cNvSpPr>
          <p:nvPr>
            <p:ph type="title"/>
          </p:nvPr>
        </p:nvSpPr>
        <p:spPr>
          <a:xfrm>
            <a:off x="4974480" y="681732"/>
            <a:ext cx="14435040" cy="254813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Кои сме ние?</a:t>
            </a:r>
          </a:p>
        </p:txBody>
      </p:sp>
      <p:pic>
        <p:nvPicPr>
          <p:cNvPr id="189" name="без ученически съвет 2.png" descr="без ученически съвет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2" y="7389396"/>
            <a:ext cx="5388244" cy="754354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Национална търговска гимназия"/>
          <p:cNvSpPr txBox="1"/>
          <p:nvPr/>
        </p:nvSpPr>
        <p:spPr>
          <a:xfrm>
            <a:off x="6477000" y="10466982"/>
            <a:ext cx="17338179" cy="1388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1160859">
              <a:lnSpc>
                <a:spcPct val="80000"/>
              </a:lnSpc>
              <a:spcBef>
                <a:spcPts val="0"/>
              </a:spcBef>
              <a:defRPr sz="7400" b="1" cap="all" spc="-370">
                <a:solidFill>
                  <a:srgbClr val="FFFFFF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Национална търговска гимназия</a:t>
            </a:r>
          </a:p>
        </p:txBody>
      </p:sp>
      <p:grpSp>
        <p:nvGrpSpPr>
          <p:cNvPr id="193" name="ntg photo.png"/>
          <p:cNvGrpSpPr/>
          <p:nvPr/>
        </p:nvGrpSpPr>
        <p:grpSpPr>
          <a:xfrm rot="267592">
            <a:off x="4560426" y="4074084"/>
            <a:ext cx="6102740" cy="5295709"/>
            <a:chOff x="0" y="0"/>
            <a:chExt cx="6102739" cy="5295707"/>
          </a:xfrm>
        </p:grpSpPr>
        <p:pic>
          <p:nvPicPr>
            <p:cNvPr id="192" name="ntg photo.png" descr="ntg phot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5848740" cy="49655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ntg photo.png" descr="ntg photo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102740" cy="5295708"/>
            </a:xfrm>
            <a:prstGeom prst="rect">
              <a:avLst/>
            </a:prstGeom>
            <a:effectLst/>
          </p:spPr>
        </p:pic>
      </p:grpSp>
      <p:grpSp>
        <p:nvGrpSpPr>
          <p:cNvPr id="196" name="pasted-movie.png"/>
          <p:cNvGrpSpPr/>
          <p:nvPr/>
        </p:nvGrpSpPr>
        <p:grpSpPr>
          <a:xfrm rot="21458430">
            <a:off x="12535354" y="4140613"/>
            <a:ext cx="8147844" cy="5162650"/>
            <a:chOff x="0" y="0"/>
            <a:chExt cx="8147842" cy="5162649"/>
          </a:xfrm>
        </p:grpSpPr>
        <p:pic>
          <p:nvPicPr>
            <p:cNvPr id="195" name="pasted-movie.png" descr="pasted-movie.png"/>
            <p:cNvPicPr>
              <a:picLocks noChangeAspect="1"/>
            </p:cNvPicPr>
            <p:nvPr/>
          </p:nvPicPr>
          <p:blipFill>
            <a:blip r:embed="rId6"/>
            <a:srcRect l="3198" t="3198" r="3198" b="3198"/>
            <a:stretch>
              <a:fillRect/>
            </a:stretch>
          </p:blipFill>
          <p:spPr>
            <a:xfrm>
              <a:off x="126999" y="88899"/>
              <a:ext cx="7893844" cy="4832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pasted-movie.png" descr="pasted-movie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8147843" cy="51626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 advClick="0" advTm="60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346 „Секретарски и административни офис дейности“</a:t>
            </a:r>
          </a:p>
        </p:txBody>
      </p:sp>
      <p:sp>
        <p:nvSpPr>
          <p:cNvPr id="258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259" name="Специалност: „Бизнес администрация“…"/>
          <p:cNvSpPr txBox="1">
            <a:spLocks noGrp="1"/>
          </p:cNvSpPr>
          <p:nvPr>
            <p:ph type="title"/>
          </p:nvPr>
        </p:nvSpPr>
        <p:spPr>
          <a:xfrm>
            <a:off x="1587500" y="3712457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429768">
              <a:lnSpc>
                <a:spcPct val="100000"/>
              </a:lnSpc>
              <a:defRPr sz="56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„Бизнес администрация“</a:t>
            </a:r>
          </a:p>
          <a:p>
            <a:pPr algn="ctr" defTabSz="429768">
              <a:lnSpc>
                <a:spcPct val="100000"/>
              </a:lnSpc>
              <a:defRPr sz="56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английски език</a:t>
            </a:r>
          </a:p>
          <a:p>
            <a:pPr algn="ctr" defTabSz="429768">
              <a:lnSpc>
                <a:spcPct val="100000"/>
              </a:lnSpc>
              <a:defRPr sz="56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Офис мениджър</a:t>
            </a:r>
          </a:p>
        </p:txBody>
      </p:sp>
      <p:pic>
        <p:nvPicPr>
          <p:cNvPr id="260" name="manager-1.png" descr="manager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366" y="3218573"/>
            <a:ext cx="4202428" cy="420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Специалност “Бизнес администрация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“Бизнес администрация”</a:t>
            </a:r>
          </a:p>
        </p:txBody>
      </p:sp>
      <p:sp>
        <p:nvSpPr>
          <p:cNvPr id="263" name="Здравословни и безопасни условия на труд…"/>
          <p:cNvSpPr txBox="1">
            <a:spLocks noGrp="1"/>
          </p:cNvSpPr>
          <p:nvPr>
            <p:ph type="body" sz="half" idx="1"/>
          </p:nvPr>
        </p:nvSpPr>
        <p:spPr>
          <a:xfrm>
            <a:off x="1650294" y="4438724"/>
            <a:ext cx="11400220" cy="8805519"/>
          </a:xfrm>
          <a:prstGeom prst="rect">
            <a:avLst/>
          </a:prstGeom>
        </p:spPr>
        <p:txBody>
          <a:bodyPr/>
          <a:lstStyle/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Информационни и комуникационни технологии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Компютърен документооборот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Компютърен машинопис 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Компютърна обработка на информацията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Маркетинг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Мениджмънт на организацията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Мениджмънт на човешките ресурси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 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Основи на правото</a:t>
            </a:r>
          </a:p>
          <a:p>
            <a:pPr marL="278084" indent="-278084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</p:txBody>
      </p:sp>
      <p:sp>
        <p:nvSpPr>
          <p:cNvPr id="264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265" name="Представителство и връзки с обществеността…"/>
          <p:cNvSpPr txBox="1"/>
          <p:nvPr/>
        </p:nvSpPr>
        <p:spPr>
          <a:xfrm>
            <a:off x="13438821" y="4880352"/>
            <a:ext cx="10334433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Представителство и връзки с обществеността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Професионално обслужване и работа с клиенти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Публични финанси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Работа с офис техника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Текстообработка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Фирмена култура и професионална етика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Фирмено право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272038" indent="-272038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Обработва информационните потоци, координира и осигурява безпроблемно протичане на деловата дейност на звената в предприятието или офиса.…"/>
          <p:cNvSpPr txBox="1">
            <a:spLocks noGrp="1"/>
          </p:cNvSpPr>
          <p:nvPr>
            <p:ph type="body" idx="1"/>
          </p:nvPr>
        </p:nvSpPr>
        <p:spPr>
          <a:xfrm>
            <a:off x="1522758" y="5321843"/>
            <a:ext cx="21338484" cy="7015086"/>
          </a:xfrm>
          <a:prstGeom prst="rect">
            <a:avLst/>
          </a:prstGeom>
        </p:spPr>
        <p:txBody>
          <a:bodyPr spcCol="1066924" anchor="ctr"/>
          <a:lstStyle/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Обработва информационните потоци, координира и осигурява безпроблемно протичане на деловата дейност на звената в предприятието или офиса.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Координира бизнес кореспонденцията на ръководителя и организацията (писма, факсове, електронна поща и други документи), като спазва приетите стандарти.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Води деловодството в изряден и удобен за употреба вид и поддържа архив.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Подпомага дейностите по провеждане на рекламни кампании, панаири, изложения и др., свързани с представянето на предприятието.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Организира командировки, семинари, посещения на предприятия на представители на предприятието и гости от страната и чужбина.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Координира дейностите, свързани с подбора и назначаването на персонал в администрацията и други звена на предприятието.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Носи отговорност за офис организацията, координацията, кореспонденцията и телефонното обслужване на дейността на предприятието.</a:t>
            </a:r>
          </a:p>
          <a:p>
            <a:pPr marL="504558" indent="-504558" defTabSz="347472">
              <a:spcBef>
                <a:spcPts val="0"/>
              </a:spcBef>
              <a:buClr>
                <a:srgbClr val="000000"/>
              </a:buClr>
              <a:buSzPct val="200000"/>
              <a:buChar char="-"/>
              <a:defRPr sz="3116">
                <a:latin typeface="+mn-lt"/>
                <a:ea typeface="+mn-ea"/>
                <a:cs typeface="+mn-cs"/>
                <a:sym typeface="Graphik"/>
              </a:defRPr>
            </a:pPr>
            <a:r>
              <a:t>Отговаря за качественото и в срок изпълнение на поставените задачи, за опазване на поверителна фирмена информация и за спазване на технологичната дисциплина и вътрешния ред.</a:t>
            </a:r>
          </a:p>
        </p:txBody>
      </p:sp>
      <p:sp>
        <p:nvSpPr>
          <p:cNvPr id="268" name="Специалност “Бизнес администрация”"/>
          <p:cNvSpPr txBox="1"/>
          <p:nvPr/>
        </p:nvSpPr>
        <p:spPr>
          <a:xfrm>
            <a:off x="1566542" y="3431479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“Бизнес администрация”</a:t>
            </a:r>
          </a:p>
        </p:txBody>
      </p:sp>
      <p:sp>
        <p:nvSpPr>
          <p:cNvPr id="269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270" name="Офис - мениджърът:"/>
          <p:cNvSpPr txBox="1"/>
          <p:nvPr/>
        </p:nvSpPr>
        <p:spPr>
          <a:xfrm>
            <a:off x="1566542" y="4145067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Офис - мениджърът: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344 „Счетоводно и данъчно облагане“</a:t>
            </a:r>
          </a:p>
        </p:txBody>
      </p:sp>
      <p:sp>
        <p:nvSpPr>
          <p:cNvPr id="273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274" name="Специалност: „Митническа и данъчна администрация“…"/>
          <p:cNvSpPr txBox="1">
            <a:spLocks noGrp="1"/>
          </p:cNvSpPr>
          <p:nvPr>
            <p:ph type="title"/>
          </p:nvPr>
        </p:nvSpPr>
        <p:spPr>
          <a:xfrm>
            <a:off x="1587500" y="3712457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347472">
              <a:lnSpc>
                <a:spcPct val="100000"/>
              </a:lnSpc>
              <a:defRPr sz="456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„Митническа и данъчна администрация“</a:t>
            </a:r>
          </a:p>
          <a:p>
            <a:pPr algn="ctr" defTabSz="347472">
              <a:lnSpc>
                <a:spcPct val="100000"/>
              </a:lnSpc>
              <a:defRPr sz="456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английски език</a:t>
            </a:r>
          </a:p>
          <a:p>
            <a:pPr algn="ctr" defTabSz="347472">
              <a:lnSpc>
                <a:spcPct val="100000"/>
              </a:lnSpc>
              <a:defRPr sz="456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Данъчен и митнически посредник</a:t>
            </a:r>
          </a:p>
        </p:txBody>
      </p:sp>
      <p:pic>
        <p:nvPicPr>
          <p:cNvPr id="275" name="Mitnichar_w-removebg-preview.png" descr="Mitnichar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749" y="3987521"/>
            <a:ext cx="3379229" cy="3690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Специалност “Митническа и данъчна администрация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“Митническа и данъчна администрация”</a:t>
            </a:r>
          </a:p>
        </p:txBody>
      </p:sp>
      <p:sp>
        <p:nvSpPr>
          <p:cNvPr id="278" name="Бизнес комуникации…"/>
          <p:cNvSpPr txBox="1">
            <a:spLocks noGrp="1"/>
          </p:cNvSpPr>
          <p:nvPr>
            <p:ph type="body" sz="half" idx="1"/>
          </p:nvPr>
        </p:nvSpPr>
        <p:spPr>
          <a:xfrm>
            <a:off x="2432289" y="5114602"/>
            <a:ext cx="9215949" cy="8805519"/>
          </a:xfrm>
          <a:prstGeom prst="rect">
            <a:avLst/>
          </a:prstGeom>
        </p:spPr>
        <p:txBody>
          <a:bodyPr/>
          <a:lstStyle/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Външнотърговски сделки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предприятието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Международни плащания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</p:txBody>
      </p:sp>
      <p:sp>
        <p:nvSpPr>
          <p:cNvPr id="279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280" name="Организация и технология на данъчната дейност…"/>
          <p:cNvSpPr txBox="1"/>
          <p:nvPr/>
        </p:nvSpPr>
        <p:spPr>
          <a:xfrm>
            <a:off x="12656827" y="4880352"/>
            <a:ext cx="10794854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Организация и технология на данъчната дейност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Организация и технология на митническата дейност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Стокознание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Отговаря основно за надзора на външната търговия на страната и ЕС.…"/>
          <p:cNvSpPr txBox="1">
            <a:spLocks noGrp="1"/>
          </p:cNvSpPr>
          <p:nvPr>
            <p:ph type="body" idx="1"/>
          </p:nvPr>
        </p:nvSpPr>
        <p:spPr>
          <a:xfrm>
            <a:off x="1105908" y="3122526"/>
            <a:ext cx="24283942" cy="6922096"/>
          </a:xfrm>
          <a:prstGeom prst="rect">
            <a:avLst/>
          </a:prstGeom>
        </p:spPr>
        <p:txBody>
          <a:bodyPr spcCol="1214197" anchor="ctr"/>
          <a:lstStyle/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Отговаря основно за надзора на външната търговия на страната и ЕС.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Мисия на митническата администрация е да осигури контрол на външните граници, да защитава обществото от опасни стоки и незаконна търговия, улесняване на законната търговия и др.</a:t>
            </a:r>
          </a:p>
        </p:txBody>
      </p:sp>
      <p:sp>
        <p:nvSpPr>
          <p:cNvPr id="283" name="Специалност “Митническа и данъчна администрация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“Митническа и данъчна администрация”</a:t>
            </a:r>
          </a:p>
        </p:txBody>
      </p:sp>
      <p:sp>
        <p:nvSpPr>
          <p:cNvPr id="284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285" name="Митническа администрация:"/>
          <p:cNvSpPr txBox="1"/>
          <p:nvPr/>
        </p:nvSpPr>
        <p:spPr>
          <a:xfrm>
            <a:off x="1016053" y="3847500"/>
            <a:ext cx="9186181" cy="2432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 defTabSz="457200">
              <a:spcBef>
                <a:spcPts val="0"/>
              </a:spcBef>
              <a:defRPr sz="33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Митническа администрация:</a:t>
            </a:r>
          </a:p>
          <a:p>
            <a:pPr algn="ctr" defTabSz="457200">
              <a:spcBef>
                <a:spcPts val="0"/>
              </a:spcBef>
              <a:defRPr sz="3300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endParaRPr/>
          </a:p>
        </p:txBody>
      </p:sp>
      <p:sp>
        <p:nvSpPr>
          <p:cNvPr id="286" name="Данъчна администрация:"/>
          <p:cNvSpPr txBox="1"/>
          <p:nvPr/>
        </p:nvSpPr>
        <p:spPr>
          <a:xfrm>
            <a:off x="17363070" y="8726521"/>
            <a:ext cx="11016622" cy="1167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550831" anchor="ctr">
            <a:normAutofit/>
          </a:bodyPr>
          <a:lstStyle/>
          <a:p>
            <a:pPr algn="ctr" defTabSz="443484">
              <a:spcBef>
                <a:spcPts val="0"/>
              </a:spcBef>
              <a:defRPr sz="3201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Данъчна администрация:</a:t>
            </a:r>
          </a:p>
          <a:p>
            <a:pPr algn="ctr" defTabSz="443484">
              <a:spcBef>
                <a:spcPts val="0"/>
              </a:spcBef>
              <a:defRPr sz="320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endParaRPr/>
          </a:p>
        </p:txBody>
      </p:sp>
      <p:sp>
        <p:nvSpPr>
          <p:cNvPr id="287" name="Изучаване на структурата, организацията, дейността и функциите на държавната фискална политика, нейното прилагане, законовите и нормативни актове, свързани с нея, както и за държавните вземания."/>
          <p:cNvSpPr txBox="1"/>
          <p:nvPr/>
        </p:nvSpPr>
        <p:spPr>
          <a:xfrm>
            <a:off x="11374181" y="8924500"/>
            <a:ext cx="24283942" cy="388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214197" anchor="ctr">
            <a:normAutofit/>
          </a:bodyPr>
          <a:lstStyle>
            <a:lvl1pPr marL="534352" indent="-534352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Изучаване на структурата, организацията, дейността и функциите на държавната фискална политика, нейното прилагане, законовите и нормативни актове, свързани с нея, както и за държавните вземания.</a:t>
            </a:r>
          </a:p>
        </p:txBody>
      </p:sp>
      <p:pic>
        <p:nvPicPr>
          <p:cNvPr id="288" name="1392130858_6_559x345.jpg" descr="1392130858_6_559x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92" y="4691693"/>
            <a:ext cx="5116424" cy="315772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89" name="godishna-deklaracia-1024x637.jpeg" descr="godishna-deklaracia-1024x6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56" y="9013933"/>
            <a:ext cx="5116423" cy="318277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Професията, свързана със специалността, се нарича данъчен и митнически посредник и изисква кадри с висока квалификация.…"/>
          <p:cNvSpPr txBox="1">
            <a:spLocks noGrp="1"/>
          </p:cNvSpPr>
          <p:nvPr>
            <p:ph type="body" idx="1"/>
          </p:nvPr>
        </p:nvSpPr>
        <p:spPr>
          <a:xfrm>
            <a:off x="925685" y="2809505"/>
            <a:ext cx="24283942" cy="6922097"/>
          </a:xfrm>
          <a:prstGeom prst="rect">
            <a:avLst/>
          </a:prstGeom>
        </p:spPr>
        <p:txBody>
          <a:bodyPr spcCol="1214197" anchor="ctr"/>
          <a:lstStyle/>
          <a:p>
            <a:pPr marL="501967" indent="-501967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100">
                <a:latin typeface="+mn-lt"/>
                <a:ea typeface="+mn-ea"/>
                <a:cs typeface="+mn-cs"/>
                <a:sym typeface="Graphik"/>
              </a:defRPr>
            </a:pPr>
            <a:r>
              <a:t>Професията, свързана със специалността, се нарича </a:t>
            </a:r>
            <a:r>
              <a:rPr b="1">
                <a:solidFill>
                  <a:schemeClr val="accent5">
                    <a:hueOff val="129701"/>
                    <a:lumOff val="-22825"/>
                  </a:schemeClr>
                </a:solidFill>
              </a:rPr>
              <a:t>данъчен и митнически посредник</a:t>
            </a:r>
            <a:r>
              <a:rPr>
                <a:solidFill>
                  <a:srgbClr val="00B050"/>
                </a:solidFill>
              </a:rPr>
              <a:t> </a:t>
            </a:r>
            <a:r>
              <a:t>и изисква кадри с висока квалификация.</a:t>
            </a:r>
          </a:p>
          <a:p>
            <a:pPr marL="501967" indent="-501967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100">
                <a:latin typeface="+mn-lt"/>
                <a:ea typeface="+mn-ea"/>
                <a:cs typeface="+mn-cs"/>
                <a:sym typeface="Graphik"/>
              </a:defRPr>
            </a:pPr>
            <a:r>
              <a:t>Данъчният и митнически посредник обслужва физически и юридически лица, във връзка с тяхната митническа и данъчна документация, задължения и отговорности.</a:t>
            </a:r>
          </a:p>
          <a:p>
            <a:pPr marL="501967" indent="-501967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100">
                <a:latin typeface="+mn-lt"/>
                <a:ea typeface="+mn-ea"/>
                <a:cs typeface="+mn-cs"/>
                <a:sym typeface="Graphik"/>
              </a:defRPr>
            </a:pPr>
            <a:r>
              <a:t>Осъществява митнически надзор и данъчен контрол върху дейността на данъчните субекти.</a:t>
            </a:r>
          </a:p>
        </p:txBody>
      </p:sp>
      <p:sp>
        <p:nvSpPr>
          <p:cNvPr id="292" name="Специалност “Митническа и данъчна администрация”"/>
          <p:cNvSpPr txBox="1"/>
          <p:nvPr/>
        </p:nvSpPr>
        <p:spPr>
          <a:xfrm>
            <a:off x="1592288" y="3122526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“Митническа и данъчна администрация”</a:t>
            </a:r>
          </a:p>
        </p:txBody>
      </p:sp>
      <p:sp>
        <p:nvSpPr>
          <p:cNvPr id="293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294" name="Специалността осигурява широко поле за РЕАЛИЗАЦИЯ, ето някои от професите, свързани със специалността:…"/>
          <p:cNvSpPr txBox="1"/>
          <p:nvPr/>
        </p:nvSpPr>
        <p:spPr>
          <a:xfrm>
            <a:off x="14028078" y="4171897"/>
            <a:ext cx="9884802" cy="850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spcBef>
                <a:spcPts val="0"/>
              </a:spcBef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Специалността осигурява широко поле за </a:t>
            </a:r>
            <a:r>
              <a:rPr b="1">
                <a:solidFill>
                  <a:schemeClr val="accent5">
                    <a:hueOff val="129701"/>
                    <a:lumOff val="-22825"/>
                  </a:schemeClr>
                </a:solidFill>
              </a:rPr>
              <a:t>РЕАЛИЗАЦИЯ</a:t>
            </a:r>
            <a:r>
              <a:t>, ето някои от професите, свързани със специалността:</a:t>
            </a:r>
          </a:p>
          <a:p>
            <a:pPr defTabSz="457200">
              <a:spcBef>
                <a:spcPts val="0"/>
              </a:spcBef>
              <a:defRPr sz="3300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Митнически служители в Агенция Митници;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Митнически представители;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Инспектори по приходите в НАП;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Приложни специалисти в държавната администрация извършващи данъчен и финансов контрол;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Данъчни консултанти.</a:t>
            </a:r>
          </a:p>
          <a:p>
            <a:pPr defTabSz="457200">
              <a:spcBef>
                <a:spcPts val="0"/>
              </a:spcBef>
              <a:defRPr sz="3300">
                <a:latin typeface="+mn-lt"/>
                <a:ea typeface="+mn-ea"/>
                <a:cs typeface="+mn-cs"/>
                <a:sym typeface="Graphik"/>
              </a:defRPr>
            </a:pPr>
            <a:endParaRPr/>
          </a:p>
        </p:txBody>
      </p:sp>
      <p:pic>
        <p:nvPicPr>
          <p:cNvPr id="295" name="nap-logo3.png" descr="nap-logo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78" y="8414273"/>
            <a:ext cx="6569966" cy="4464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Митници-син-450х600-removebg-preview.png" descr="Митници-син-450х600-removebg-preview.png"/>
          <p:cNvPicPr>
            <a:picLocks noChangeAspect="1"/>
          </p:cNvPicPr>
          <p:nvPr/>
        </p:nvPicPr>
        <p:blipFill>
          <a:blip r:embed="rId3"/>
          <a:srcRect l="12117" t="12117" r="12117" b="12117"/>
          <a:stretch>
            <a:fillRect/>
          </a:stretch>
        </p:blipFill>
        <p:spPr>
          <a:xfrm>
            <a:off x="2048068" y="8650738"/>
            <a:ext cx="2995113" cy="3991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344 „Счетоводно и данъчно облагане“</a:t>
            </a:r>
          </a:p>
        </p:txBody>
      </p:sp>
      <p:sp>
        <p:nvSpPr>
          <p:cNvPr id="299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300" name="Специалност: „Оперативно счетоводство“…"/>
          <p:cNvSpPr txBox="1">
            <a:spLocks noGrp="1"/>
          </p:cNvSpPr>
          <p:nvPr>
            <p:ph type="title"/>
          </p:nvPr>
        </p:nvSpPr>
        <p:spPr>
          <a:xfrm>
            <a:off x="1587500" y="3712457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„Оперативно счетоводство“</a:t>
            </a:r>
          </a:p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английски език</a:t>
            </a:r>
          </a:p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Оперативен счетоводител</a:t>
            </a:r>
          </a:p>
        </p:txBody>
      </p:sp>
      <p:pic>
        <p:nvPicPr>
          <p:cNvPr id="301" name="schetovodstvo_w-removebg-preview.png" descr="schetovodstvo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940" y="2954327"/>
            <a:ext cx="4730920" cy="4730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Специалност “Оперативно счетоводство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“Оперативно счетоводство”</a:t>
            </a:r>
          </a:p>
        </p:txBody>
      </p:sp>
      <p:sp>
        <p:nvSpPr>
          <p:cNvPr id="304" name="Банково счетоводство…"/>
          <p:cNvSpPr txBox="1">
            <a:spLocks noGrp="1"/>
          </p:cNvSpPr>
          <p:nvPr>
            <p:ph type="body" sz="half" idx="1"/>
          </p:nvPr>
        </p:nvSpPr>
        <p:spPr>
          <a:xfrm>
            <a:off x="2647215" y="5114602"/>
            <a:ext cx="9215949" cy="8805519"/>
          </a:xfrm>
          <a:prstGeom prst="rect">
            <a:avLst/>
          </a:prstGeom>
        </p:spPr>
        <p:txBody>
          <a:bodyPr/>
          <a:lstStyle/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Банково счетоводство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Бюджетно счетоводство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Документи и документооборот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предприятието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Комплексна учебна практика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Компютърна обработка на финансово-счетоводната информация</a:t>
            </a:r>
          </a:p>
        </p:txBody>
      </p:sp>
      <p:sp>
        <p:nvSpPr>
          <p:cNvPr id="305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306" name="Обща икономическа теория…"/>
          <p:cNvSpPr txBox="1"/>
          <p:nvPr/>
        </p:nvSpPr>
        <p:spPr>
          <a:xfrm>
            <a:off x="12603095" y="5556230"/>
            <a:ext cx="10794854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Финансов и данъчен контрол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Счетоводството е:…"/>
          <p:cNvSpPr txBox="1">
            <a:spLocks noGrp="1"/>
          </p:cNvSpPr>
          <p:nvPr>
            <p:ph type="body" sz="quarter" idx="1"/>
          </p:nvPr>
        </p:nvSpPr>
        <p:spPr>
          <a:xfrm>
            <a:off x="1616357" y="4148859"/>
            <a:ext cx="15602623" cy="4189657"/>
          </a:xfrm>
          <a:prstGeom prst="rect">
            <a:avLst/>
          </a:prstGeom>
        </p:spPr>
        <p:txBody>
          <a:bodyPr numCol="1" spcCol="38100" anchor="ctr"/>
          <a:lstStyle/>
          <a:p>
            <a:pPr algn="just" defTabSz="457200">
              <a:spcBef>
                <a:spcPts val="0"/>
              </a:spcBef>
              <a:defRPr sz="33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Счетоводството е:</a:t>
            </a:r>
            <a:endParaRPr b="0">
              <a:solidFill>
                <a:srgbClr val="000000"/>
              </a:solidFill>
            </a:endParaRPr>
          </a:p>
          <a:p>
            <a:pPr marL="534352" indent="-534352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Първата официална икономическа наука.</a:t>
            </a:r>
          </a:p>
          <a:p>
            <a:pPr marL="534352" indent="-534352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Система, която изгражда цялостната картина за дейността на фирмата.</a:t>
            </a:r>
          </a:p>
          <a:p>
            <a:pPr marL="534352" indent="-534352" algn="just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Най-важната част на всяко предприятие.</a:t>
            </a:r>
          </a:p>
        </p:txBody>
      </p:sp>
      <p:sp>
        <p:nvSpPr>
          <p:cNvPr id="309" name="Специалност “Оперативно счетоводство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“Оперативно счетоводство”</a:t>
            </a:r>
          </a:p>
        </p:txBody>
      </p:sp>
      <p:sp>
        <p:nvSpPr>
          <p:cNvPr id="310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311" name="Какво е необходимо, за да станеш счетоводител?…"/>
          <p:cNvSpPr txBox="1"/>
          <p:nvPr/>
        </p:nvSpPr>
        <p:spPr>
          <a:xfrm>
            <a:off x="1565992" y="7814285"/>
            <a:ext cx="24283942" cy="3888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just" defTabSz="457200">
              <a:spcBef>
                <a:spcPts val="0"/>
              </a:spcBef>
              <a:defRPr sz="33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Какво е необходимо, за да станеш счетоводител?</a:t>
            </a:r>
            <a:endParaRPr b="0"/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Запиши се да учиш в Национална търговска гимназия – град Пловдив.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Завърши специалност „Оперативно счетоводство”.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Стажувай в счетоводна кантора.</a:t>
            </a:r>
          </a:p>
        </p:txBody>
      </p:sp>
      <p:pic>
        <p:nvPicPr>
          <p:cNvPr id="312" name="accountant-with-a-calculator-and-pencil-vector-17188892-removebg-preview.png" descr="accountant-with-a-calculator-and-pencil-vector-17188892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4006" y="4424106"/>
            <a:ext cx="7413381" cy="7999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История на гимназията"/>
          <p:cNvSpPr txBox="1">
            <a:spLocks noGrp="1"/>
          </p:cNvSpPr>
          <p:nvPr>
            <p:ph type="title"/>
          </p:nvPr>
        </p:nvSpPr>
        <p:spPr>
          <a:xfrm>
            <a:off x="1257300" y="1862161"/>
            <a:ext cx="21869400" cy="1778386"/>
          </a:xfrm>
          <a:prstGeom prst="rect">
            <a:avLst/>
          </a:prstGeom>
        </p:spPr>
        <p:txBody>
          <a:bodyPr/>
          <a:lstStyle>
            <a:lvl1pPr algn="ctr">
              <a:defRPr sz="8100" spc="-324"/>
            </a:lvl1pPr>
          </a:lstStyle>
          <a:p>
            <a:r>
              <a:t>История на гимназията</a:t>
            </a:r>
          </a:p>
        </p:txBody>
      </p:sp>
      <p:sp>
        <p:nvSpPr>
          <p:cNvPr id="199" name="Търговска гимназия - град Пловдив, се създава през 1910 г. по инициатива на Пловдивската търговско-индустриална камара. Голяма е заслугата на деловия елит на града, начело с г-н Стефан Обрейков, за да може благородната инициатива да се превърне в реалнос"/>
          <p:cNvSpPr txBox="1">
            <a:spLocks noGrp="1"/>
          </p:cNvSpPr>
          <p:nvPr>
            <p:ph type="body" idx="1"/>
          </p:nvPr>
        </p:nvSpPr>
        <p:spPr>
          <a:xfrm>
            <a:off x="670493" y="6960833"/>
            <a:ext cx="23043014" cy="6146127"/>
          </a:xfrm>
          <a:prstGeom prst="rect">
            <a:avLst/>
          </a:prstGeom>
        </p:spPr>
        <p:txBody>
          <a:bodyPr/>
          <a:lstStyle/>
          <a:p>
            <a:pPr algn="just" defTabSz="425195">
              <a:spcBef>
                <a:spcPts val="0"/>
              </a:spcBef>
              <a:defRPr sz="3906">
                <a:latin typeface="+mn-lt"/>
                <a:ea typeface="+mn-ea"/>
                <a:cs typeface="+mn-cs"/>
                <a:sym typeface="Graphik"/>
              </a:defRPr>
            </a:pPr>
            <a:r>
              <a:t>  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Търговска гимназия - град Пловдив</a:t>
            </a:r>
            <a:r>
              <a:t>, се създава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през 1910 г.</a:t>
            </a:r>
            <a:r>
              <a:t> по инициатива на Пловдивската търговско-индустриална камара. Голяма е заслугата на деловия елит на града, начело с г-н Стефан Обрейков, за да може благородната инициатива да се превърне в реалност.</a:t>
            </a:r>
          </a:p>
          <a:p>
            <a:pPr algn="just" defTabSz="425195">
              <a:spcBef>
                <a:spcPts val="0"/>
              </a:spcBef>
              <a:defRPr sz="3906">
                <a:latin typeface="+mn-lt"/>
                <a:ea typeface="+mn-ea"/>
                <a:cs typeface="+mn-cs"/>
                <a:sym typeface="Graphik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  Първият учебен ден е на 15.ІХ.1910 г.</a:t>
            </a:r>
            <a:r>
              <a:t> когато в гимназията има 58 ученици, а за директор е привлечен Евтим Дабев. Той се ползва с безспорен авторитет като учител с голяма практика в Свищовската търговска гимназия.</a:t>
            </a:r>
          </a:p>
          <a:p>
            <a:pPr algn="just" defTabSz="425195">
              <a:spcBef>
                <a:spcPts val="0"/>
              </a:spcBef>
              <a:defRPr sz="3906">
                <a:latin typeface="+mn-lt"/>
                <a:ea typeface="+mn-ea"/>
                <a:cs typeface="+mn-cs"/>
                <a:sym typeface="Graphik"/>
              </a:defRPr>
            </a:pPr>
            <a:r>
              <a:t>  Така, преди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повече от 110 години</a:t>
            </a:r>
            <a:r>
              <a:t>, започват първите страници от историята на днешната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Национална търговска гимназия - град Пловдив</a:t>
            </a:r>
            <a:r>
              <a:t>.</a:t>
            </a:r>
          </a:p>
        </p:txBody>
      </p:sp>
      <p:pic>
        <p:nvPicPr>
          <p:cNvPr id="200" name="IMG_3461.JPG" descr="IMG_34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65" y="3533023"/>
            <a:ext cx="4532553" cy="3306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3462.JPG" descr="IMG_3462.JPG"/>
          <p:cNvPicPr>
            <a:picLocks noChangeAspect="1"/>
          </p:cNvPicPr>
          <p:nvPr/>
        </p:nvPicPr>
        <p:blipFill>
          <a:blip r:embed="rId3"/>
          <a:srcRect l="7674" t="4083" r="11182" b="14773"/>
          <a:stretch>
            <a:fillRect/>
          </a:stretch>
        </p:blipFill>
        <p:spPr>
          <a:xfrm>
            <a:off x="6070786" y="3533008"/>
            <a:ext cx="6297785" cy="3306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3463.JPG" descr="IMG_34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67" y="3533023"/>
            <a:ext cx="5385253" cy="3306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3464.JPG" descr="IMG_34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788" y="3533023"/>
            <a:ext cx="4614047" cy="3306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ПЛЮСОВЕ…"/>
          <p:cNvSpPr txBox="1">
            <a:spLocks noGrp="1"/>
          </p:cNvSpPr>
          <p:nvPr>
            <p:ph type="body" sz="half" idx="1"/>
          </p:nvPr>
        </p:nvSpPr>
        <p:spPr>
          <a:xfrm>
            <a:off x="2981576" y="3028492"/>
            <a:ext cx="19142318" cy="5140146"/>
          </a:xfrm>
          <a:prstGeom prst="rect">
            <a:avLst/>
          </a:prstGeom>
        </p:spPr>
        <p:txBody>
          <a:bodyPr spcCol="957115"/>
          <a:lstStyle/>
          <a:p>
            <a:pPr algn="ctr" defTabSz="452627">
              <a:spcBef>
                <a:spcPts val="0"/>
              </a:spcBef>
              <a:defRPr sz="3762" b="1">
                <a:solidFill>
                  <a:srgbClr val="006666"/>
                </a:solidFill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algn="ctr" defTabSz="452627">
              <a:spcBef>
                <a:spcPts val="0"/>
              </a:spcBef>
              <a:defRPr sz="3762" b="1">
                <a:solidFill>
                  <a:srgbClr val="006666"/>
                </a:solidFill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algn="ctr" defTabSz="452627">
              <a:spcBef>
                <a:spcPts val="0"/>
              </a:spcBef>
              <a:defRPr sz="3762" b="1">
                <a:solidFill>
                  <a:schemeClr val="accent3">
                    <a:satOff val="-11207"/>
                    <a:lumOff val="-11741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ПЛЮСОВЕ</a:t>
            </a:r>
            <a:endParaRPr b="0">
              <a:solidFill>
                <a:srgbClr val="000000"/>
              </a:solidFill>
            </a:endParaRPr>
          </a:p>
          <a:p>
            <a:pPr algn="ctr" defTabSz="452627">
              <a:spcBef>
                <a:spcPts val="0"/>
              </a:spcBef>
              <a:defRPr sz="3762">
                <a:solidFill>
                  <a:schemeClr val="accent3">
                    <a:satOff val="23024"/>
                    <a:lumOff val="-27718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endParaRPr b="0">
              <a:solidFill>
                <a:srgbClr val="000000"/>
              </a:solidFill>
            </a:endParaRPr>
          </a:p>
          <a:p>
            <a:pPr marL="529008" indent="-529008" algn="ctr" defTabSz="452627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62">
                <a:solidFill>
                  <a:schemeClr val="accent3">
                    <a:satOff val="23024"/>
                    <a:lumOff val="-27718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Счетоводителят е в основата на всяко предприятие.</a:t>
            </a:r>
          </a:p>
          <a:p>
            <a:pPr marL="529008" indent="-529008" algn="ctr" defTabSz="452627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62">
                <a:solidFill>
                  <a:schemeClr val="accent3">
                    <a:satOff val="23024"/>
                    <a:lumOff val="-27718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Професията ,,Счетоводител’’ е една от най-доходоносните.</a:t>
            </a:r>
            <a:endParaRPr>
              <a:solidFill>
                <a:srgbClr val="000000"/>
              </a:solidFill>
            </a:endParaRPr>
          </a:p>
          <a:p>
            <a:pPr algn="ctr" defTabSz="452627">
              <a:spcBef>
                <a:spcPts val="0"/>
              </a:spcBef>
              <a:defRPr sz="3762">
                <a:latin typeface="+mn-lt"/>
                <a:ea typeface="+mn-ea"/>
                <a:cs typeface="+mn-cs"/>
                <a:sym typeface="Graphik"/>
              </a:defRPr>
            </a:pPr>
            <a:endParaRPr>
              <a:solidFill>
                <a:srgbClr val="000000"/>
              </a:solidFill>
            </a:endParaRPr>
          </a:p>
          <a:p>
            <a:pPr algn="ctr" defTabSz="452627">
              <a:spcBef>
                <a:spcPts val="0"/>
              </a:spcBef>
              <a:defRPr sz="3762">
                <a:latin typeface="+mn-lt"/>
                <a:ea typeface="+mn-ea"/>
                <a:cs typeface="+mn-cs"/>
                <a:sym typeface="Graphik"/>
              </a:defRPr>
            </a:pPr>
            <a:endParaRPr>
              <a:solidFill>
                <a:srgbClr val="000000"/>
              </a:solidFill>
            </a:endParaRPr>
          </a:p>
          <a:p>
            <a:pPr algn="ctr" defTabSz="452627">
              <a:spcBef>
                <a:spcPts val="0"/>
              </a:spcBef>
              <a:defRPr sz="3762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МИНУСИ</a:t>
            </a:r>
            <a:endParaRPr b="0"/>
          </a:p>
          <a:p>
            <a:pPr algn="ctr" defTabSz="452627">
              <a:spcBef>
                <a:spcPts val="0"/>
              </a:spcBef>
              <a:defRPr sz="3762">
                <a:latin typeface="+mn-lt"/>
                <a:ea typeface="+mn-ea"/>
                <a:cs typeface="+mn-cs"/>
                <a:sym typeface="Graphik"/>
              </a:defRPr>
            </a:pPr>
            <a:endParaRPr b="0"/>
          </a:p>
          <a:p>
            <a:pPr marL="529008" indent="-529008" algn="ctr" defTabSz="452627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62">
                <a:solidFill>
                  <a:schemeClr val="accent5">
                    <a:hueOff val="-454429"/>
                    <a:lumOff val="-3680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Да си счетоводител, понякога може да бъде много изморително.</a:t>
            </a:r>
          </a:p>
          <a:p>
            <a:pPr marL="529008" indent="-529008" algn="ctr" defTabSz="452627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62">
                <a:solidFill>
                  <a:schemeClr val="accent3">
                    <a:satOff val="23024"/>
                    <a:lumOff val="-27718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Няма други минуси.</a:t>
            </a:r>
          </a:p>
        </p:txBody>
      </p:sp>
      <p:sp>
        <p:nvSpPr>
          <p:cNvPr id="315" name="Специалност “Оперативно счетоводство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“Оперативно счетоводство”</a:t>
            </a:r>
          </a:p>
        </p:txBody>
      </p:sp>
      <p:sp>
        <p:nvSpPr>
          <p:cNvPr id="316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pic>
        <p:nvPicPr>
          <p:cNvPr id="317" name="45a52fa2ff4c9f3e623b8a907388ed7b-removebg-preview.png" descr="45a52fa2ff4c9f3e623b8a907388ed7b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626" y="7880610"/>
            <a:ext cx="7710219" cy="5140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382 „Приложна информатика“</a:t>
            </a:r>
          </a:p>
        </p:txBody>
      </p:sp>
      <p:sp>
        <p:nvSpPr>
          <p:cNvPr id="320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321" name="Специалност: „Икономическа информатика“…"/>
          <p:cNvSpPr txBox="1">
            <a:spLocks noGrp="1"/>
          </p:cNvSpPr>
          <p:nvPr>
            <p:ph type="title"/>
          </p:nvPr>
        </p:nvSpPr>
        <p:spPr>
          <a:xfrm>
            <a:off x="1587500" y="3900518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374904">
              <a:lnSpc>
                <a:spcPct val="100000"/>
              </a:lnSpc>
              <a:defRPr sz="49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„Икономическа информатика“</a:t>
            </a:r>
          </a:p>
          <a:p>
            <a:pPr algn="ctr" defTabSz="374904">
              <a:lnSpc>
                <a:spcPct val="100000"/>
              </a:lnSpc>
              <a:defRPr sz="49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английски език</a:t>
            </a:r>
          </a:p>
          <a:p>
            <a:pPr algn="ctr" defTabSz="374904">
              <a:lnSpc>
                <a:spcPct val="100000"/>
              </a:lnSpc>
              <a:defRPr sz="49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Икономист - информатик</a:t>
            </a:r>
          </a:p>
        </p:txBody>
      </p:sp>
      <p:pic>
        <p:nvPicPr>
          <p:cNvPr id="322" name="ik._informatika_w-removebg-preview.png" descr="ik._informatika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106" y="3063575"/>
            <a:ext cx="4404960" cy="4404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Специалност “Икономическа информатика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“Икономическа информатика”</a:t>
            </a:r>
          </a:p>
        </p:txBody>
      </p:sp>
      <p:sp>
        <p:nvSpPr>
          <p:cNvPr id="325" name="Бизнес комуникации…"/>
          <p:cNvSpPr txBox="1">
            <a:spLocks noGrp="1"/>
          </p:cNvSpPr>
          <p:nvPr>
            <p:ph type="body" sz="half" idx="1"/>
          </p:nvPr>
        </p:nvSpPr>
        <p:spPr>
          <a:xfrm>
            <a:off x="2808409" y="4438724"/>
            <a:ext cx="9215950" cy="8805519"/>
          </a:xfrm>
          <a:prstGeom prst="rect">
            <a:avLst/>
          </a:prstGeom>
        </p:spPr>
        <p:txBody>
          <a:bodyPr/>
          <a:lstStyle/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предприятието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Икономическа информатика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Интернет и електронна търговия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Комплексна учебна практика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Компютърни архитектури и операционни системи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Маркетинг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</p:txBody>
      </p:sp>
      <p:sp>
        <p:nvSpPr>
          <p:cNvPr id="326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327" name="Право…"/>
          <p:cNvSpPr txBox="1"/>
          <p:nvPr/>
        </p:nvSpPr>
        <p:spPr>
          <a:xfrm>
            <a:off x="13221008" y="4880352"/>
            <a:ext cx="9840803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Приложни програми с общо предназначение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Програмиране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 на предприятието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Уеб дизайн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Функционални приложни програми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551030" indent="-551030" defTabSz="37947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03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ИКОНОМИСТ-ИНФОРМАТИК:…"/>
          <p:cNvSpPr txBox="1">
            <a:spLocks noGrp="1"/>
          </p:cNvSpPr>
          <p:nvPr>
            <p:ph type="body" idx="1"/>
          </p:nvPr>
        </p:nvSpPr>
        <p:spPr>
          <a:xfrm>
            <a:off x="1616357" y="3721327"/>
            <a:ext cx="15690566" cy="8964840"/>
          </a:xfrm>
          <a:prstGeom prst="rect">
            <a:avLst/>
          </a:prstGeom>
        </p:spPr>
        <p:txBody>
          <a:bodyPr numCol="1" spcCol="38100" anchor="ctr"/>
          <a:lstStyle/>
          <a:p>
            <a:pPr algn="just" defTabSz="406908">
              <a:spcBef>
                <a:spcPts val="0"/>
              </a:spcBef>
              <a:defRPr sz="2937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ИКОНОМИСТ-ИНФОРМАТИК:</a:t>
            </a:r>
            <a:endParaRPr b="0">
              <a:solidFill>
                <a:srgbClr val="000000"/>
              </a:solidFill>
            </a:endParaRP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Обучаемият ще придобие умения, навици, знания за работа с компютър и прилагането му в практиката за по-пълно осигуряване на информационните потребности на управлението, а именно: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Извършване на оперативна работа с компютърни системи и приложни програми за текстообработка, таблични изчисления, база от данни, счетоводни операции и др.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Познаване на новите информационни технологии за комуникации и използване ресурсите на Интернет за подобряване качеството на извършваните услуги.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Проектиране и реализиране на приложни компютърни програми в областта на икономиката.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Ефективно ползване на съвременните персонални компютри и програмни продукти.</a:t>
            </a:r>
          </a:p>
          <a:p>
            <a:pPr defTabSz="406908">
              <a:spcBef>
                <a:spcPts val="0"/>
              </a:spcBef>
              <a:defRPr sz="2937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defTabSz="406908">
              <a:spcBef>
                <a:spcPts val="0"/>
              </a:spcBef>
              <a:defRPr sz="2937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РЕАЛИЗАЦИЯ:</a:t>
            </a:r>
            <a:endParaRPr b="0">
              <a:solidFill>
                <a:srgbClr val="000000"/>
              </a:solidFill>
            </a:endParaRP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Оператор - въвеждане на данни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Банков служител - въвеждане на данни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Програмист</a:t>
            </a:r>
          </a:p>
          <a:p>
            <a:pPr marL="475573" indent="-475573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937">
                <a:latin typeface="+mn-lt"/>
                <a:ea typeface="+mn-ea"/>
                <a:cs typeface="+mn-cs"/>
                <a:sym typeface="Graphik"/>
              </a:defRPr>
            </a:pPr>
            <a:r>
              <a:t>Уеб разработчик</a:t>
            </a:r>
          </a:p>
        </p:txBody>
      </p:sp>
      <p:sp>
        <p:nvSpPr>
          <p:cNvPr id="330" name="Специалност “Икономическа информатика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“Икономическа информатика”</a:t>
            </a:r>
          </a:p>
        </p:txBody>
      </p:sp>
      <p:sp>
        <p:nvSpPr>
          <p:cNvPr id="331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pic>
        <p:nvPicPr>
          <p:cNvPr id="332" name="online-world-concept-illustration_114360-1092.jpg-removebg-preview.png" descr="online-world-concept-illustration_114360-1092.jpg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409" y="6614376"/>
            <a:ext cx="6337301" cy="633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345 „Администрация и управление“</a:t>
            </a:r>
          </a:p>
        </p:txBody>
      </p:sp>
      <p:sp>
        <p:nvSpPr>
          <p:cNvPr id="335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336" name="Специалност: „Търговия“…"/>
          <p:cNvSpPr txBox="1">
            <a:spLocks noGrp="1"/>
          </p:cNvSpPr>
          <p:nvPr>
            <p:ph type="title"/>
          </p:nvPr>
        </p:nvSpPr>
        <p:spPr>
          <a:xfrm>
            <a:off x="1587500" y="3900518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„Търговия“</a:t>
            </a:r>
          </a:p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испански език</a:t>
            </a:r>
          </a:p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Икономист</a:t>
            </a:r>
          </a:p>
        </p:txBody>
      </p:sp>
      <p:pic>
        <p:nvPicPr>
          <p:cNvPr id="337" name="targoviq_w-removebg-preview.png" descr="targoviq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822" y="3948801"/>
            <a:ext cx="3899359" cy="3118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Специалност “Търговия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“Търговия”</a:t>
            </a:r>
          </a:p>
        </p:txBody>
      </p:sp>
      <p:sp>
        <p:nvSpPr>
          <p:cNvPr id="340" name="Бизнес комуникации…"/>
          <p:cNvSpPr txBox="1">
            <a:spLocks noGrp="1"/>
          </p:cNvSpPr>
          <p:nvPr>
            <p:ph type="body" sz="half" idx="1"/>
          </p:nvPr>
        </p:nvSpPr>
        <p:spPr>
          <a:xfrm>
            <a:off x="2915873" y="4438724"/>
            <a:ext cx="9215949" cy="8805519"/>
          </a:xfrm>
          <a:prstGeom prst="rect">
            <a:avLst/>
          </a:prstGeom>
        </p:spPr>
        <p:txBody>
          <a:bodyPr/>
          <a:lstStyle/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Електронна търговия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и управление на търговското предприятие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предприятието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Икономическа информатика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  <a:p>
            <a:pPr marL="610781" indent="-610781" defTabSz="420623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772" b="1">
                <a:latin typeface="+mn-lt"/>
                <a:ea typeface="+mn-ea"/>
                <a:cs typeface="+mn-cs"/>
                <a:sym typeface="Graphik"/>
              </a:defRPr>
            </a:pPr>
            <a:r>
              <a:t>Организация и техника на търговските плащания</a:t>
            </a:r>
          </a:p>
        </p:txBody>
      </p:sp>
      <p:sp>
        <p:nvSpPr>
          <p:cNvPr id="341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342" name="Право…"/>
          <p:cNvSpPr txBox="1"/>
          <p:nvPr/>
        </p:nvSpPr>
        <p:spPr>
          <a:xfrm>
            <a:off x="13274740" y="4880352"/>
            <a:ext cx="9840803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Разработване на бизнес проект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Стокознание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 на предприятието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Търговско право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Управление на маркетинга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Управление на продажбите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597503" indent="-597503" defTabSz="411479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89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Познаване на основни икономически принципи…"/>
          <p:cNvSpPr txBox="1">
            <a:spLocks noGrp="1"/>
          </p:cNvSpPr>
          <p:nvPr>
            <p:ph type="body" sz="half" idx="1"/>
          </p:nvPr>
        </p:nvSpPr>
        <p:spPr>
          <a:xfrm>
            <a:off x="740964" y="4767965"/>
            <a:ext cx="11089502" cy="7263522"/>
          </a:xfrm>
          <a:prstGeom prst="rect">
            <a:avLst/>
          </a:prstGeom>
        </p:spPr>
        <p:txBody>
          <a:bodyPr numCol="1" spcCol="38100" anchor="ctr">
            <a:normAutofit fontScale="92500"/>
          </a:bodyPr>
          <a:lstStyle/>
          <a:p>
            <a:pPr defTabSz="914400">
              <a:lnSpc>
                <a:spcPct val="135000"/>
              </a:lnSpc>
              <a:spcBef>
                <a:spcPts val="0"/>
              </a:spcBef>
              <a:tabLst>
                <a:tab pos="342900" algn="l"/>
                <a:tab pos="685800" algn="l"/>
                <a:tab pos="1041400" algn="l"/>
                <a:tab pos="1384300" algn="l"/>
                <a:tab pos="1739900" algn="l"/>
                <a:tab pos="2082800" algn="l"/>
                <a:tab pos="2438400" algn="l"/>
                <a:tab pos="2781300" algn="l"/>
                <a:tab pos="3124200" algn="l"/>
                <a:tab pos="3479800" algn="l"/>
                <a:tab pos="3822700" algn="l"/>
                <a:tab pos="4178300" algn="l"/>
              </a:tabLst>
              <a:defRPr sz="4018" b="1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0">
              <a:latin typeface="Helvetica"/>
              <a:ea typeface="Helvetica"/>
              <a:cs typeface="Helvetica"/>
              <a:sym typeface="Helvetica"/>
            </a:endParaRP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	Познаване на основни икономически принципи</a:t>
            </a: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Управление на търговски процеси и предприятия</a:t>
            </a: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Водене на счетоводна отчетност</a:t>
            </a: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Използване на статистика и икономическа информация	</a:t>
            </a: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Планиране, реклама и търговска стратегия</a:t>
            </a:r>
          </a:p>
          <a:p>
            <a:pPr marL="650614" indent="-650614" defTabSz="914400">
              <a:lnSpc>
                <a:spcPct val="135000"/>
              </a:lnSpc>
              <a:spcBef>
                <a:spcPts val="1100"/>
              </a:spcBef>
              <a:buClr>
                <a:srgbClr val="000000"/>
              </a:buClr>
              <a:buSzPct val="200000"/>
              <a:buChar char="-"/>
              <a:tabLst>
                <a:tab pos="50800" algn="r"/>
                <a:tab pos="152400" algn="l"/>
              </a:tabLst>
              <a:defRPr sz="343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Делово общуване и езикова компетентност</a:t>
            </a:r>
          </a:p>
        </p:txBody>
      </p:sp>
      <p:sp>
        <p:nvSpPr>
          <p:cNvPr id="345" name="Специалност “Търговия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“Търговия”</a:t>
            </a:r>
          </a:p>
        </p:txBody>
      </p:sp>
      <p:sp>
        <p:nvSpPr>
          <p:cNvPr id="346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347" name="Разработване на бизнес проекти…"/>
          <p:cNvSpPr txBox="1"/>
          <p:nvPr/>
        </p:nvSpPr>
        <p:spPr>
          <a:xfrm>
            <a:off x="12530398" y="5046982"/>
            <a:ext cx="11203196" cy="6705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165100" indent="-165100" defTabSz="12700">
              <a:lnSpc>
                <a:spcPct val="135000"/>
              </a:lnSpc>
              <a:spcBef>
                <a:spcPts val="1200"/>
              </a:spcBef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Разработване на бизнес проекти</a:t>
            </a:r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Работа в електронна и глобализирана среда</a:t>
            </a:r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Основи на право и търговско законодателство</a:t>
            </a:r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Здравословни и безопасни условия на труд</a:t>
            </a:r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Работа в учебно предприятие</a:t>
            </a:r>
          </a:p>
          <a:p>
            <a:pPr marL="663892" indent="-663892" defTabSz="12700">
              <a:lnSpc>
                <a:spcPct val="135000"/>
              </a:lnSpc>
              <a:spcBef>
                <a:spcPts val="1200"/>
              </a:spcBef>
              <a:buClr>
                <a:srgbClr val="000000"/>
              </a:buClr>
              <a:buSzPct val="200000"/>
              <a:buChar char="-"/>
              <a:tabLst>
                <a:tab pos="63500" algn="r"/>
                <a:tab pos="165100" algn="l"/>
              </a:tabLst>
              <a:defRPr sz="3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	Производствена практика</a:t>
            </a:r>
          </a:p>
        </p:txBody>
      </p:sp>
      <p:sp>
        <p:nvSpPr>
          <p:cNvPr id="348" name="ДАВАМЕ НА БЪДЕЩИТЕ ИКОНОМИСТИ:"/>
          <p:cNvSpPr txBox="1"/>
          <p:nvPr/>
        </p:nvSpPr>
        <p:spPr>
          <a:xfrm>
            <a:off x="650406" y="4560885"/>
            <a:ext cx="8775191" cy="112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just" defTabSz="457200">
              <a:spcBef>
                <a:spcPts val="0"/>
              </a:spcBef>
              <a:defRPr sz="33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ДАВАМЕ НА БЪДЕЩИТЕ ИКОНОМИСТИ: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345 „Администрация и управление“</a:t>
            </a:r>
          </a:p>
        </p:txBody>
      </p:sp>
      <p:sp>
        <p:nvSpPr>
          <p:cNvPr id="351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352" name="Специалност: „Икономика и мениджмънт“…"/>
          <p:cNvSpPr txBox="1">
            <a:spLocks noGrp="1"/>
          </p:cNvSpPr>
          <p:nvPr>
            <p:ph type="title"/>
          </p:nvPr>
        </p:nvSpPr>
        <p:spPr>
          <a:xfrm>
            <a:off x="1587500" y="3712457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„Икономика и мениджмънт“</a:t>
            </a:r>
          </a:p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немски език</a:t>
            </a:r>
          </a:p>
          <a:p>
            <a:pPr algn="ctr" defTabSz="397763">
              <a:lnSpc>
                <a:spcPct val="100000"/>
              </a:lnSpc>
              <a:defRPr sz="522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Икономист</a:t>
            </a:r>
          </a:p>
        </p:txBody>
      </p:sp>
      <p:pic>
        <p:nvPicPr>
          <p:cNvPr id="353" name="ik_i_menijmunt_w-removebg-preview.png" descr="ik_i_menijmunt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7646" y="3055805"/>
            <a:ext cx="4098931" cy="3993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Специалност “Икономика и мениджмънт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“Икономика и мениджмънт”</a:t>
            </a:r>
          </a:p>
        </p:txBody>
      </p:sp>
      <p:sp>
        <p:nvSpPr>
          <p:cNvPr id="356" name="Бизнес комуникации…"/>
          <p:cNvSpPr txBox="1">
            <a:spLocks noGrp="1"/>
          </p:cNvSpPr>
          <p:nvPr>
            <p:ph type="body" sz="half" idx="1"/>
          </p:nvPr>
        </p:nvSpPr>
        <p:spPr>
          <a:xfrm>
            <a:off x="2647215" y="4657883"/>
            <a:ext cx="9215949" cy="8805520"/>
          </a:xfrm>
          <a:prstGeom prst="rect">
            <a:avLst/>
          </a:prstGeom>
        </p:spPr>
        <p:txBody>
          <a:bodyPr/>
          <a:lstStyle/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и управление на предприятията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предприятието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Икономическа информатика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663892" indent="-66389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</p:txBody>
      </p:sp>
      <p:sp>
        <p:nvSpPr>
          <p:cNvPr id="357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358" name="Работа в учебно предприятие…"/>
          <p:cNvSpPr txBox="1"/>
          <p:nvPr/>
        </p:nvSpPr>
        <p:spPr>
          <a:xfrm>
            <a:off x="12576230" y="4880352"/>
            <a:ext cx="10794853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Разработване на бизнес проект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Стокознание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 на предприятието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Търговско право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Управление на маркетинга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Финансово-икономически анализ и контрол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Функционални приложни програми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637336" indent="-637336" defTabSz="438911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936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ИКОНОМИСТЪТ…"/>
          <p:cNvSpPr txBox="1">
            <a:spLocks noGrp="1"/>
          </p:cNvSpPr>
          <p:nvPr>
            <p:ph type="body" idx="1"/>
          </p:nvPr>
        </p:nvSpPr>
        <p:spPr>
          <a:xfrm>
            <a:off x="729787" y="3928973"/>
            <a:ext cx="17110359" cy="8549548"/>
          </a:xfrm>
          <a:prstGeom prst="rect">
            <a:avLst/>
          </a:prstGeom>
        </p:spPr>
        <p:txBody>
          <a:bodyPr numCol="1" spcCol="38100" anchor="ctr"/>
          <a:lstStyle/>
          <a:p>
            <a:pPr defTabSz="457200">
              <a:spcBef>
                <a:spcPts val="0"/>
              </a:spcBef>
              <a:defRPr sz="33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ИКОНОМИСТЪТ</a:t>
            </a:r>
            <a:endParaRPr b="0">
              <a:solidFill>
                <a:srgbClr val="000000"/>
              </a:solidFill>
            </a:endParaRP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Икономистът</a:t>
            </a:r>
            <a:r>
              <a:t> извършва трудовата си дейност като участва в </a:t>
            </a:r>
            <a:r>
              <a:rPr b="1"/>
              <a:t>планирането на дейността на предприятието</a:t>
            </a:r>
            <a:r>
              <a:t>. Взема участие в разработване на организационната структура на предприятието. Извършва проучвания, събира, обработва и анализира информация.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Планира потребността от персонал</a:t>
            </a:r>
            <a:r>
              <a:t>. Участва в организацията на дейността на предприятието, в търсенето, подбора и квалификацията на персонала. Разрешава конфликти. Оценява професионалното развитие на персонала.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Икономистът</a:t>
            </a:r>
            <a:r>
              <a:t> </a:t>
            </a:r>
            <a:r>
              <a:rPr b="1"/>
              <a:t>осъществява организацията на труда </a:t>
            </a:r>
            <a:r>
              <a:t>на персонала, възлага ежедневната работа и разпределя оперативните задачи. Контролира качественото изпълнение на задачите.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Осъществява контакти и взаимодействие </a:t>
            </a:r>
            <a:r>
              <a:t>с останалите подразделения в организацията.</a:t>
            </a:r>
          </a:p>
        </p:txBody>
      </p:sp>
      <p:sp>
        <p:nvSpPr>
          <p:cNvPr id="361" name="Специалност “Търговия” и “Икономика и мениджмънт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“Търговия” и “Икономика и мениджмънт”</a:t>
            </a:r>
          </a:p>
        </p:txBody>
      </p:sp>
      <p:sp>
        <p:nvSpPr>
          <p:cNvPr id="362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pic>
        <p:nvPicPr>
          <p:cNvPr id="363" name="money-and-global-economy-vector-7394230-removebg-preview.png" descr="money-and-global-economy-vector-7394230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935" y="5322492"/>
            <a:ext cx="6096001" cy="659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Учебна 2025/2026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Учебна 2025/2026</a:t>
            </a:r>
          </a:p>
        </p:txBody>
      </p:sp>
      <p:sp>
        <p:nvSpPr>
          <p:cNvPr id="206" name="Специалност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Специалности</a:t>
            </a:r>
          </a:p>
        </p:txBody>
      </p:sp>
      <p:sp>
        <p:nvSpPr>
          <p:cNvPr id="207" name="Банково дело /немски език/ - Финансис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Банково</a:t>
            </a:r>
            <a:r>
              <a:rPr dirty="0"/>
              <a:t> </a:t>
            </a:r>
            <a:r>
              <a:rPr dirty="0" err="1"/>
              <a:t>дело</a:t>
            </a:r>
            <a:r>
              <a:rPr dirty="0"/>
              <a:t> </a:t>
            </a:r>
            <a:r>
              <a:rPr lang="bg-BG" dirty="0" smtClean="0"/>
              <a:t>/английски</a:t>
            </a:r>
            <a:r>
              <a:rPr dirty="0" smtClean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Финансист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Бизнес</a:t>
            </a:r>
            <a:r>
              <a:rPr dirty="0"/>
              <a:t> </a:t>
            </a:r>
            <a:r>
              <a:rPr dirty="0" err="1"/>
              <a:t>администрация</a:t>
            </a:r>
            <a:r>
              <a:rPr dirty="0"/>
              <a:t> /</a:t>
            </a:r>
            <a:r>
              <a:rPr dirty="0" err="1"/>
              <a:t>английски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Офис</a:t>
            </a:r>
            <a:r>
              <a:rPr dirty="0"/>
              <a:t> </a:t>
            </a:r>
            <a:r>
              <a:rPr dirty="0" err="1"/>
              <a:t>мениджър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Митническа</a:t>
            </a:r>
            <a:r>
              <a:rPr dirty="0"/>
              <a:t> и </a:t>
            </a:r>
            <a:r>
              <a:rPr dirty="0" err="1"/>
              <a:t>данъчна</a:t>
            </a:r>
            <a:r>
              <a:rPr dirty="0"/>
              <a:t> </a:t>
            </a:r>
            <a:r>
              <a:rPr dirty="0" err="1"/>
              <a:t>администрация</a:t>
            </a:r>
            <a:r>
              <a:rPr dirty="0"/>
              <a:t> /</a:t>
            </a:r>
            <a:r>
              <a:rPr dirty="0" err="1"/>
              <a:t>английски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Данъчен</a:t>
            </a:r>
            <a:r>
              <a:rPr dirty="0"/>
              <a:t> и </a:t>
            </a:r>
            <a:r>
              <a:rPr dirty="0" err="1"/>
              <a:t>митнически</a:t>
            </a:r>
            <a:r>
              <a:rPr dirty="0"/>
              <a:t> </a:t>
            </a:r>
            <a:r>
              <a:rPr dirty="0" err="1"/>
              <a:t>посредник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Оперативно</a:t>
            </a:r>
            <a:r>
              <a:rPr dirty="0"/>
              <a:t> </a:t>
            </a:r>
            <a:r>
              <a:rPr dirty="0" err="1"/>
              <a:t>счетоводство</a:t>
            </a:r>
            <a:r>
              <a:rPr dirty="0"/>
              <a:t> /</a:t>
            </a:r>
            <a:r>
              <a:rPr dirty="0" err="1"/>
              <a:t>английски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Оперативен</a:t>
            </a:r>
            <a:r>
              <a:rPr dirty="0"/>
              <a:t> </a:t>
            </a:r>
            <a:r>
              <a:rPr dirty="0" err="1"/>
              <a:t>счетоводител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Икономическа</a:t>
            </a:r>
            <a:r>
              <a:rPr dirty="0"/>
              <a:t> </a:t>
            </a:r>
            <a:r>
              <a:rPr dirty="0" err="1"/>
              <a:t>информатика</a:t>
            </a:r>
            <a:r>
              <a:rPr dirty="0"/>
              <a:t> /</a:t>
            </a:r>
            <a:r>
              <a:rPr dirty="0" err="1"/>
              <a:t>английски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Икономист</a:t>
            </a:r>
            <a:r>
              <a:rPr dirty="0"/>
              <a:t> - </a:t>
            </a:r>
            <a:r>
              <a:rPr dirty="0" err="1"/>
              <a:t>информатик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Търговия</a:t>
            </a:r>
            <a:r>
              <a:rPr dirty="0"/>
              <a:t> /</a:t>
            </a:r>
            <a:r>
              <a:rPr dirty="0" err="1"/>
              <a:t>испански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Икономист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Икономика</a:t>
            </a:r>
            <a:r>
              <a:rPr dirty="0"/>
              <a:t> и </a:t>
            </a:r>
            <a:r>
              <a:rPr dirty="0" err="1"/>
              <a:t>мениджмънт</a:t>
            </a:r>
            <a:r>
              <a:rPr dirty="0"/>
              <a:t> /</a:t>
            </a:r>
            <a:r>
              <a:rPr dirty="0" err="1"/>
              <a:t>немски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Икономист</a:t>
            </a:r>
            <a:endParaRPr dirty="0"/>
          </a:p>
          <a:p>
            <a:pPr algn="ctr" defTabSz="496570">
              <a:spcBef>
                <a:spcPts val="2800"/>
              </a:spcBef>
              <a:defRPr sz="3400" b="1">
                <a:latin typeface="+mn-lt"/>
                <a:ea typeface="+mn-ea"/>
                <a:cs typeface="+mn-cs"/>
                <a:sym typeface="Graphik"/>
              </a:defRPr>
            </a:pPr>
            <a:r>
              <a:rPr dirty="0" err="1"/>
              <a:t>Електронна</a:t>
            </a:r>
            <a:r>
              <a:rPr dirty="0"/>
              <a:t> </a:t>
            </a:r>
            <a:r>
              <a:rPr dirty="0" err="1"/>
              <a:t>търговия</a:t>
            </a:r>
            <a:r>
              <a:rPr dirty="0"/>
              <a:t> /</a:t>
            </a:r>
            <a:r>
              <a:rPr dirty="0" err="1"/>
              <a:t>английски</a:t>
            </a:r>
            <a:r>
              <a:rPr dirty="0"/>
              <a:t> </a:t>
            </a:r>
            <a:r>
              <a:rPr dirty="0" err="1"/>
              <a:t>език</a:t>
            </a:r>
            <a:r>
              <a:rPr dirty="0"/>
              <a:t>/ - </a:t>
            </a:r>
            <a:r>
              <a:rPr dirty="0" err="1"/>
              <a:t>Организатор</a:t>
            </a:r>
            <a:r>
              <a:rPr dirty="0"/>
              <a:t> </a:t>
            </a:r>
            <a:r>
              <a:rPr dirty="0" err="1"/>
              <a:t>интернет</a:t>
            </a:r>
            <a:endParaRPr dirty="0"/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ИКОНОМИСТЪТ…"/>
          <p:cNvSpPr txBox="1">
            <a:spLocks noGrp="1"/>
          </p:cNvSpPr>
          <p:nvPr>
            <p:ph type="body" idx="1"/>
          </p:nvPr>
        </p:nvSpPr>
        <p:spPr>
          <a:xfrm>
            <a:off x="573317" y="3637078"/>
            <a:ext cx="23019047" cy="6065723"/>
          </a:xfrm>
          <a:prstGeom prst="rect">
            <a:avLst/>
          </a:prstGeom>
        </p:spPr>
        <p:txBody>
          <a:bodyPr numCol="1" spcCol="38100" anchor="ctr"/>
          <a:lstStyle/>
          <a:p>
            <a:pPr algn="just" defTabSz="443484">
              <a:spcBef>
                <a:spcPts val="0"/>
              </a:spcBef>
              <a:defRPr sz="3201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ИКОНОМИСТЪТ</a:t>
            </a:r>
            <a:endParaRPr b="0"/>
          </a:p>
          <a:p>
            <a:pPr marL="518321" indent="-518321" algn="just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201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Организира маркетинговата дейност </a:t>
            </a:r>
            <a:r>
              <a:t>на предприятието. Изготвя оферти. Осъществява контакти с клиенти, води търговски преговори, сключва сделки и контролира изпълнението им. Организира дистрибуцията.</a:t>
            </a:r>
          </a:p>
          <a:p>
            <a:pPr marL="518321" indent="-518321" algn="just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201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Осигурява финансови средства </a:t>
            </a:r>
            <a:r>
              <a:t>за доставките на суровини и материали и избира формата на плащане. Поддържа контакти с финансови и други  институции и организира  взаимоотношенията с тях.</a:t>
            </a:r>
          </a:p>
          <a:p>
            <a:pPr marL="518321" indent="-518321" algn="just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201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Ползва информационни техники и приложен софтуер.</a:t>
            </a:r>
            <a:r>
              <a:t> Работи с офис техника. Установява и поддържа международни контакти. Участва в стратегическото управление на предприятието, инвестициите и качеството.</a:t>
            </a:r>
          </a:p>
          <a:p>
            <a:pPr marL="518321" indent="-518321" algn="just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201">
                <a:latin typeface="+mn-lt"/>
                <a:ea typeface="+mn-ea"/>
                <a:cs typeface="+mn-cs"/>
                <a:sym typeface="Graphik"/>
              </a:defRPr>
            </a:pPr>
            <a:r>
              <a:rPr b="1"/>
              <a:t>Икономистът</a:t>
            </a:r>
            <a:r>
              <a:t> следва да притежава комуникативни умения, способности за работа в екип, да проявява инициативност и предприемачески умения, коректност, отговорност и прецизност. Добре да организира работното време, да умее да взема бързи и адекватни решения и да спазва морално-етичните норми на поведение.</a:t>
            </a:r>
          </a:p>
        </p:txBody>
      </p:sp>
      <p:sp>
        <p:nvSpPr>
          <p:cNvPr id="366" name="Специалност “Търговия” и “Икономика и мениджмънт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“Търговия” и “Икономика и мениджмънт”</a:t>
            </a:r>
          </a:p>
        </p:txBody>
      </p:sp>
      <p:sp>
        <p:nvSpPr>
          <p:cNvPr id="367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pic>
        <p:nvPicPr>
          <p:cNvPr id="368" name="business-people-with-stacks-coins-arrow-going-up-recession-value-worth-money-financial-market-price-increase-flat-vector-illustration-inflation-economy-concept-banner_74855-22406.jpg-removebg-preview.png" descr="business-people-with-stacks-coins-arrow-going-up-recession-value-worth-money-financial-market-price-increase-flat-vector-illustration-inflation-economy-concept-banner_74855-22406.jpg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062" y="9452257"/>
            <a:ext cx="4885557" cy="3468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382 „Приложна информатика“</a:t>
            </a:r>
          </a:p>
        </p:txBody>
      </p:sp>
      <p:sp>
        <p:nvSpPr>
          <p:cNvPr id="371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372" name="Специалност: „Електронна търговия“…"/>
          <p:cNvSpPr txBox="1">
            <a:spLocks noGrp="1"/>
          </p:cNvSpPr>
          <p:nvPr>
            <p:ph type="title"/>
          </p:nvPr>
        </p:nvSpPr>
        <p:spPr>
          <a:xfrm>
            <a:off x="1721828" y="4007980"/>
            <a:ext cx="14273710" cy="3214660"/>
          </a:xfrm>
          <a:prstGeom prst="rect">
            <a:avLst/>
          </a:prstGeom>
        </p:spPr>
        <p:txBody>
          <a:bodyPr/>
          <a:lstStyle/>
          <a:p>
            <a:pPr algn="ctr" defTabSz="361188">
              <a:lnSpc>
                <a:spcPct val="100000"/>
              </a:lnSpc>
              <a:defRPr sz="47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Специалност: „Електронна търговия“</a:t>
            </a:r>
          </a:p>
          <a:p>
            <a:pPr algn="ctr" defTabSz="361188">
              <a:lnSpc>
                <a:spcPct val="100000"/>
              </a:lnSpc>
              <a:defRPr sz="47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 английски език</a:t>
            </a:r>
          </a:p>
          <a:p>
            <a:pPr algn="ctr" defTabSz="361188">
              <a:lnSpc>
                <a:spcPct val="100000"/>
              </a:lnSpc>
              <a:defRPr sz="474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Професия: Организатор интернет приложения</a:t>
            </a:r>
          </a:p>
        </p:txBody>
      </p:sp>
      <p:pic>
        <p:nvPicPr>
          <p:cNvPr id="373" name="el._targoviq_w-removebg-preview.png" descr="el._targoviq_w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242" y="3307714"/>
            <a:ext cx="4418968" cy="3758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Специалност “електронна търговия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“електронна търговия”</a:t>
            </a:r>
          </a:p>
        </p:txBody>
      </p:sp>
      <p:sp>
        <p:nvSpPr>
          <p:cNvPr id="376" name="Бази от данни…"/>
          <p:cNvSpPr txBox="1">
            <a:spLocks noGrp="1"/>
          </p:cNvSpPr>
          <p:nvPr>
            <p:ph type="body" sz="half" idx="1"/>
          </p:nvPr>
        </p:nvSpPr>
        <p:spPr>
          <a:xfrm>
            <a:off x="2093738" y="4872810"/>
            <a:ext cx="10333607" cy="8805519"/>
          </a:xfrm>
          <a:prstGeom prst="rect">
            <a:avLst/>
          </a:prstGeom>
        </p:spPr>
        <p:txBody>
          <a:bodyPr/>
          <a:lstStyle/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Бази от данни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Електронна търговия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 на търговията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Интернет и уеб технологии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Комплексна учебна практика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Компютърна графика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Маркетинг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икономическа теория</a:t>
            </a:r>
          </a:p>
          <a:p>
            <a:pPr marL="324708" indent="-324708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854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</p:txBody>
      </p:sp>
      <p:sp>
        <p:nvSpPr>
          <p:cNvPr id="377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378" name="Организация и техника на търговските плащания…"/>
          <p:cNvSpPr txBox="1"/>
          <p:nvPr/>
        </p:nvSpPr>
        <p:spPr>
          <a:xfrm>
            <a:off x="12764290" y="4880352"/>
            <a:ext cx="10794854" cy="792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Организация и техника на търговските плащания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Приложни програми с общо предназначение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Програмиране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 на предприятието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Функционални приложни програми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307436" indent="-307436" defTabSz="40690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648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По време на обучението си за Организатор Интернет приложения, учениците придобиват знания и умения, както следва:…"/>
          <p:cNvSpPr txBox="1">
            <a:spLocks noGrp="1"/>
          </p:cNvSpPr>
          <p:nvPr>
            <p:ph type="body" idx="1"/>
          </p:nvPr>
        </p:nvSpPr>
        <p:spPr>
          <a:xfrm>
            <a:off x="838946" y="3928973"/>
            <a:ext cx="22706108" cy="8549548"/>
          </a:xfrm>
          <a:prstGeom prst="rect">
            <a:avLst/>
          </a:prstGeom>
        </p:spPr>
        <p:txBody>
          <a:bodyPr numCol="1" spcCol="38100" anchor="ctr"/>
          <a:lstStyle/>
          <a:p>
            <a:pPr algn="just" defTabSz="429768">
              <a:spcBef>
                <a:spcPts val="0"/>
              </a:spcBef>
              <a:defRPr sz="3478" b="1">
                <a:latin typeface="+mn-lt"/>
                <a:ea typeface="+mn-ea"/>
                <a:cs typeface="+mn-cs"/>
                <a:sym typeface="Graphik"/>
              </a:defRPr>
            </a:pPr>
            <a:r>
              <a:t>По време на обучението си за </a:t>
            </a: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Организатор Интернет приложения</a:t>
            </a:r>
            <a:r>
              <a:t>,</a:t>
            </a:r>
            <a:r>
              <a:rPr>
                <a:solidFill>
                  <a:srgbClr val="00B050"/>
                </a:solidFill>
              </a:rPr>
              <a:t> </a:t>
            </a:r>
            <a:r>
              <a:t>учениците</a:t>
            </a:r>
            <a:r>
              <a:rPr>
                <a:solidFill>
                  <a:srgbClr val="00B050"/>
                </a:solidFill>
              </a:rPr>
              <a:t> </a:t>
            </a:r>
            <a:r>
              <a:t>придобиват знания и умения, както следва: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За работа със сървърни езици за програмиране на Интернет приложения.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За работа със специализирани среди за програмиране на Интернет приложения.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вързват  модули   и   компоненти   в   Интернет  приложения,   работа   със специализирани библиотеки за изграждане на Интернет приложения.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За работа с различни видове Интернет приложения.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оформят дизайна на Интернет приложения, да избират подходящи цветови схеми и шрифтове.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структурират и организират текстова информация в бази данни.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създават и работят с основните заявки към база данни.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работят с антивирусен софтуер и защитни стени (Firewall).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работят и знаят характеристиките на протоколите за комуникация в Интернет.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познават основните  недостатъци  на  Интернет приложенията и начините  за тяхното отстраняване.</a:t>
            </a:r>
          </a:p>
          <a:p>
            <a:pPr marL="563175" indent="-563175" defTabSz="429768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478">
                <a:latin typeface="+mn-lt"/>
                <a:ea typeface="+mn-ea"/>
                <a:cs typeface="+mn-cs"/>
                <a:sym typeface="Graphik"/>
              </a:defRPr>
            </a:pPr>
            <a:r>
              <a:t>Да умеят да публикуват приложения в Интернет.</a:t>
            </a:r>
          </a:p>
        </p:txBody>
      </p:sp>
      <p:sp>
        <p:nvSpPr>
          <p:cNvPr id="381" name="Специалност “Електронна търговия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“Електронна търговия”</a:t>
            </a:r>
          </a:p>
        </p:txBody>
      </p:sp>
      <p:sp>
        <p:nvSpPr>
          <p:cNvPr id="382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Организатор Интернет приложения…"/>
          <p:cNvSpPr txBox="1">
            <a:spLocks noGrp="1"/>
          </p:cNvSpPr>
          <p:nvPr>
            <p:ph type="body" sz="half" idx="1"/>
          </p:nvPr>
        </p:nvSpPr>
        <p:spPr>
          <a:xfrm>
            <a:off x="7312795" y="3082224"/>
            <a:ext cx="9758411" cy="8993619"/>
          </a:xfrm>
          <a:prstGeom prst="rect">
            <a:avLst/>
          </a:prstGeom>
        </p:spPr>
        <p:txBody>
          <a:bodyPr numCol="1" spcCol="38100" anchor="ctr"/>
          <a:lstStyle/>
          <a:p>
            <a:pPr algn="ctr" defTabSz="457200">
              <a:spcBef>
                <a:spcPts val="0"/>
              </a:spcBef>
              <a:defRPr sz="3700" b="1">
                <a:solidFill>
                  <a:schemeClr val="accent5">
                    <a:hueOff val="129701"/>
                    <a:lumOff val="-22825"/>
                  </a:schemeClr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Организатор Интернет приложения</a:t>
            </a:r>
            <a:endParaRPr b="0">
              <a:solidFill>
                <a:srgbClr val="000000"/>
              </a:solidFill>
            </a:endParaRPr>
          </a:p>
          <a:p>
            <a:pPr algn="just" defTabSz="457200">
              <a:spcBef>
                <a:spcPts val="0"/>
              </a:spcBef>
              <a:defRPr sz="3300">
                <a:latin typeface="+mn-lt"/>
                <a:ea typeface="+mn-ea"/>
                <a:cs typeface="+mn-cs"/>
                <a:sym typeface="Graphik"/>
              </a:defRPr>
            </a:pPr>
            <a:endParaRPr b="0">
              <a:solidFill>
                <a:srgbClr val="000000"/>
              </a:solidFill>
            </a:endParaRPr>
          </a:p>
          <a:p>
            <a:pPr algn="ctr" defTabSz="457200">
              <a:spcBef>
                <a:spcPts val="0"/>
              </a:spcBef>
              <a:defRPr sz="3300" b="1">
                <a:latin typeface="+mn-lt"/>
                <a:ea typeface="+mn-ea"/>
                <a:cs typeface="+mn-cs"/>
                <a:sym typeface="Graphik"/>
              </a:defRPr>
            </a:pPr>
            <a:r>
              <a:t>ПРОФЕСИОНАЛНА РЕАЛИЗАЦИЯ</a:t>
            </a:r>
            <a:endParaRPr b="0"/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>
                <a:latin typeface="+mn-lt"/>
                <a:ea typeface="+mn-ea"/>
                <a:cs typeface="+mn-cs"/>
                <a:sym typeface="Graphik"/>
              </a:defRPr>
            </a:pPr>
            <a:r>
              <a:t>Придобилите трета степен на професионална квалификация могат да работят във фирми и организации от различни сфери с разнообразен предмет на дейност.</a:t>
            </a:r>
          </a:p>
          <a:p>
            <a:pPr marL="534352" indent="-534352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300" b="1" i="1">
                <a:latin typeface="+mn-lt"/>
                <a:ea typeface="+mn-ea"/>
                <a:cs typeface="+mn-cs"/>
                <a:sym typeface="Graphik"/>
              </a:defRPr>
            </a:pPr>
            <a:r>
              <a:t>Организаторът на Интернет приложения </a:t>
            </a:r>
            <a:r>
              <a:rPr b="0" i="0"/>
              <a:t>може да заема длъжността </a:t>
            </a:r>
            <a:r>
              <a:rPr i="0">
                <a:solidFill>
                  <a:schemeClr val="accent5">
                    <a:hueOff val="129701"/>
                    <a:lumOff val="-22825"/>
                  </a:schemeClr>
                </a:solidFill>
              </a:rPr>
              <a:t>„Уеб дизайнер”</a:t>
            </a:r>
            <a:r>
              <a:rPr i="0"/>
              <a:t>.</a:t>
            </a:r>
          </a:p>
        </p:txBody>
      </p:sp>
      <p:sp>
        <p:nvSpPr>
          <p:cNvPr id="385" name="Специалност “Електронна търговия”"/>
          <p:cNvSpPr txBox="1"/>
          <p:nvPr/>
        </p:nvSpPr>
        <p:spPr>
          <a:xfrm>
            <a:off x="1618034" y="3120530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“Електронна търговия”</a:t>
            </a:r>
          </a:p>
        </p:txBody>
      </p:sp>
      <p:sp>
        <p:nvSpPr>
          <p:cNvPr id="386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pic>
        <p:nvPicPr>
          <p:cNvPr id="387" name="flat-color-modern-isometric-app-development-vector-20983378-removebg-preview.png" descr="flat-color-modern-isometric-app-development-vector-20983378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935" y="4908097"/>
            <a:ext cx="6108701" cy="659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user-interface-development-isometric-concept-with-young-woman-creating-custom-design-mobile-application-vector-illustration_1284-72341-removebg-preview.png" descr="user-interface-development-isometric-concept-with-young-woman-creating-custom-design-mobile-application-vector-illustration_1284-72341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64" y="4908097"/>
            <a:ext cx="5981800" cy="598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Проект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Проекти</a:t>
            </a:r>
          </a:p>
        </p:txBody>
      </p:sp>
      <p:sp>
        <p:nvSpPr>
          <p:cNvPr id="391" name="НТГ работи по програма Еразъм +, като през учебната 2025/2026 предстоят мобилности по проекта ."/>
          <p:cNvSpPr txBox="1">
            <a:spLocks noGrp="1"/>
          </p:cNvSpPr>
          <p:nvPr>
            <p:ph type="body" sz="quarter" idx="1"/>
          </p:nvPr>
        </p:nvSpPr>
        <p:spPr>
          <a:xfrm>
            <a:off x="4768977" y="8796295"/>
            <a:ext cx="14846046" cy="3451559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5100">
                <a:latin typeface="+mn-lt"/>
                <a:ea typeface="+mn-ea"/>
                <a:cs typeface="+mn-cs"/>
                <a:sym typeface="Graphik"/>
              </a:defRPr>
            </a:pPr>
            <a:r>
              <a:rPr b="1">
                <a:solidFill>
                  <a:schemeClr val="accent5">
                    <a:hueOff val="129701"/>
                    <a:lumOff val="-22825"/>
                  </a:schemeClr>
                </a:solidFill>
              </a:rPr>
              <a:t>НТГ</a:t>
            </a:r>
            <a:r>
              <a:t> работи по програма </a:t>
            </a:r>
            <a:r>
              <a:rPr b="1">
                <a:solidFill>
                  <a:schemeClr val="accent1">
                    <a:hueOff val="1476394"/>
                    <a:lumOff val="-17455"/>
                  </a:schemeClr>
                </a:solidFill>
              </a:rPr>
              <a:t>Еразъм +</a:t>
            </a:r>
            <a:r>
              <a:t>, като през учебната 2025/2026 предстоят мобилности по проекта .</a:t>
            </a:r>
          </a:p>
        </p:txBody>
      </p:sp>
      <p:pic>
        <p:nvPicPr>
          <p:cNvPr id="392" name="images-1-removebg-preview.png" descr="images-1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984" y="4724936"/>
            <a:ext cx="9616032" cy="274743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ine"/>
          <p:cNvSpPr/>
          <p:nvPr/>
        </p:nvSpPr>
        <p:spPr>
          <a:xfrm>
            <a:off x="3482540" y="1130250"/>
            <a:ext cx="20901424" cy="1"/>
          </a:xfrm>
          <a:prstGeom prst="line">
            <a:avLst/>
          </a:prstGeom>
          <a:ln w="342900">
            <a:solidFill>
              <a:srgbClr val="003399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Някои наши постижения в различни области"/>
          <p:cNvSpPr txBox="1">
            <a:spLocks noGrp="1"/>
          </p:cNvSpPr>
          <p:nvPr>
            <p:ph type="title"/>
          </p:nvPr>
        </p:nvSpPr>
        <p:spPr>
          <a:xfrm>
            <a:off x="1257300" y="1825454"/>
            <a:ext cx="21869400" cy="1778386"/>
          </a:xfrm>
          <a:prstGeom prst="rect">
            <a:avLst/>
          </a:prstGeom>
        </p:spPr>
        <p:txBody>
          <a:bodyPr/>
          <a:lstStyle>
            <a:lvl1pPr algn="ctr" defTabSz="397256">
              <a:defRPr sz="6800" spc="-272"/>
            </a:lvl1pPr>
          </a:lstStyle>
          <a:p>
            <a:r>
              <a:t>Някои наши постижения в различни области</a:t>
            </a:r>
          </a:p>
        </p:txBody>
      </p:sp>
      <p:sp>
        <p:nvSpPr>
          <p:cNvPr id="396" name="НТГ е училище - посланик на Европейския парламент.…"/>
          <p:cNvSpPr txBox="1">
            <a:spLocks noGrp="1"/>
          </p:cNvSpPr>
          <p:nvPr>
            <p:ph type="body" sz="half" idx="1"/>
          </p:nvPr>
        </p:nvSpPr>
        <p:spPr>
          <a:xfrm>
            <a:off x="3594902" y="3546412"/>
            <a:ext cx="17194196" cy="7137401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4300" b="1">
                <a:latin typeface="+mn-lt"/>
                <a:ea typeface="+mn-ea"/>
                <a:cs typeface="+mn-cs"/>
                <a:sym typeface="Graphik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НТГ</a:t>
            </a:r>
            <a:r>
              <a:t> е училище - посланик на </a:t>
            </a:r>
            <a:r>
              <a:rPr>
                <a:solidFill>
                  <a:schemeClr val="accent1">
                    <a:hueOff val="1476394"/>
                    <a:lumOff val="-17455"/>
                  </a:schemeClr>
                </a:solidFill>
              </a:rPr>
              <a:t>Европейския парламент</a:t>
            </a:r>
            <a:r>
              <a:t>.</a:t>
            </a:r>
          </a:p>
          <a:p>
            <a:pPr algn="ctr" defTabSz="457200">
              <a:spcBef>
                <a:spcPts val="0"/>
              </a:spcBef>
              <a:defRPr sz="4300" b="1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algn="ctr" defTabSz="457200">
              <a:spcBef>
                <a:spcPts val="0"/>
              </a:spcBef>
              <a:defRPr sz="4300" b="1">
                <a:solidFill>
                  <a:srgbClr val="6F3F0C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С</a:t>
            </a:r>
            <a:r>
              <a:rPr>
                <a:solidFill>
                  <a:srgbClr val="000000"/>
                </a:solidFill>
              </a:rPr>
              <a:t>лед спечелено състезание</a:t>
            </a:r>
            <a:r>
              <a:rPr>
                <a:solidFill>
                  <a:srgbClr val="C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по проект Евроскола, група ученици за пореден път посетиха Европейския парламент в Страсбург.</a:t>
            </a:r>
          </a:p>
          <a:p>
            <a:pPr algn="ctr" defTabSz="457200">
              <a:spcBef>
                <a:spcPts val="0"/>
              </a:spcBef>
              <a:defRPr sz="2933" b="1">
                <a:solidFill>
                  <a:srgbClr val="6F3F0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</a:endParaRPr>
          </a:p>
        </p:txBody>
      </p:sp>
      <p:grpSp>
        <p:nvGrpSpPr>
          <p:cNvPr id="399" name="960x540.jpg"/>
          <p:cNvGrpSpPr/>
          <p:nvPr/>
        </p:nvGrpSpPr>
        <p:grpSpPr>
          <a:xfrm>
            <a:off x="1493138" y="7680211"/>
            <a:ext cx="9091332" cy="5301199"/>
            <a:chOff x="0" y="0"/>
            <a:chExt cx="9091330" cy="5301198"/>
          </a:xfrm>
        </p:grpSpPr>
        <p:pic>
          <p:nvPicPr>
            <p:cNvPr id="398" name="960x540.jpg" descr="960x54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8837331" cy="49709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7" name="960x540.jpg" descr="960x540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91331" cy="5301199"/>
            </a:xfrm>
            <a:prstGeom prst="rect">
              <a:avLst/>
            </a:prstGeom>
            <a:effectLst/>
          </p:spPr>
        </p:pic>
      </p:grpSp>
      <p:grpSp>
        <p:nvGrpSpPr>
          <p:cNvPr id="402" name="768x432.jpg"/>
          <p:cNvGrpSpPr/>
          <p:nvPr/>
        </p:nvGrpSpPr>
        <p:grpSpPr>
          <a:xfrm>
            <a:off x="13922930" y="7680211"/>
            <a:ext cx="9091332" cy="5301199"/>
            <a:chOff x="0" y="0"/>
            <a:chExt cx="9091331" cy="5301198"/>
          </a:xfrm>
        </p:grpSpPr>
        <p:pic>
          <p:nvPicPr>
            <p:cNvPr id="401" name="768x432.jpg" descr="768x43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8837332" cy="49709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0" name="768x432.jpg" descr="768x432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091332" cy="53011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 advClick="0" advTm="60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Какво предлагаме?"/>
          <p:cNvSpPr txBox="1">
            <a:spLocks noGrp="1"/>
          </p:cNvSpPr>
          <p:nvPr>
            <p:ph type="body" idx="21"/>
          </p:nvPr>
        </p:nvSpPr>
        <p:spPr>
          <a:xfrm>
            <a:off x="1295400" y="3770671"/>
            <a:ext cx="21869400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 err="1"/>
              <a:t>Какво</a:t>
            </a:r>
            <a:r>
              <a:rPr dirty="0"/>
              <a:t> </a:t>
            </a:r>
            <a:r>
              <a:rPr dirty="0" err="1"/>
              <a:t>предлагаме</a:t>
            </a:r>
            <a:r>
              <a:rPr dirty="0"/>
              <a:t>?</a:t>
            </a:r>
          </a:p>
        </p:txBody>
      </p:sp>
      <p:sp>
        <p:nvSpPr>
          <p:cNvPr id="405" name="Извънкласни дейности"/>
          <p:cNvSpPr txBox="1">
            <a:spLocks noGrp="1"/>
          </p:cNvSpPr>
          <p:nvPr>
            <p:ph type="title"/>
          </p:nvPr>
        </p:nvSpPr>
        <p:spPr>
          <a:xfrm>
            <a:off x="1219200" y="2213091"/>
            <a:ext cx="21869400" cy="1778386"/>
          </a:xfrm>
          <a:prstGeom prst="rect">
            <a:avLst/>
          </a:prstGeom>
        </p:spPr>
        <p:txBody>
          <a:bodyPr/>
          <a:lstStyle>
            <a:lvl1pPr defTabSz="578358">
              <a:defRPr sz="9900" spc="-395"/>
            </a:lvl1pPr>
          </a:lstStyle>
          <a:p>
            <a:r>
              <a:rPr dirty="0" err="1"/>
              <a:t>Извънкласни</a:t>
            </a:r>
            <a:r>
              <a:rPr dirty="0"/>
              <a:t> </a:t>
            </a:r>
            <a:r>
              <a:rPr dirty="0" err="1"/>
              <a:t>дейности</a:t>
            </a:r>
            <a:endParaRPr dirty="0"/>
          </a:p>
        </p:txBody>
      </p:sp>
      <p:sp>
        <p:nvSpPr>
          <p:cNvPr id="406" name="- Спортен клуб - насърчава активния начин на живот и спортния дух…"/>
          <p:cNvSpPr txBox="1">
            <a:spLocks noGrp="1"/>
          </p:cNvSpPr>
          <p:nvPr>
            <p:ph type="body" sz="half" idx="1"/>
          </p:nvPr>
        </p:nvSpPr>
        <p:spPr>
          <a:xfrm>
            <a:off x="1295400" y="5876301"/>
            <a:ext cx="16246555" cy="7137401"/>
          </a:xfrm>
          <a:prstGeom prst="rect">
            <a:avLst/>
          </a:prstGeom>
        </p:spPr>
        <p:txBody>
          <a:bodyPr/>
          <a:lstStyle/>
          <a:p>
            <a:pPr defTabSz="543305">
              <a:spcBef>
                <a:spcPts val="3000"/>
              </a:spcBef>
              <a:defRPr sz="3720"/>
            </a:pPr>
            <a:r>
              <a:rPr dirty="0"/>
              <a:t>- </a:t>
            </a:r>
            <a:r>
              <a:rPr dirty="0" err="1"/>
              <a:t>Спортен</a:t>
            </a:r>
            <a:r>
              <a:rPr dirty="0"/>
              <a:t> </a:t>
            </a:r>
            <a:r>
              <a:rPr dirty="0" err="1"/>
              <a:t>клуб</a:t>
            </a:r>
            <a:r>
              <a:rPr dirty="0"/>
              <a:t> -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насърчава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активния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начин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на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живот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спортния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дух</a:t>
            </a:r>
            <a:endParaRPr dirty="0">
              <a:latin typeface="+mn-lt"/>
              <a:ea typeface="+mn-ea"/>
              <a:cs typeface="+mn-cs"/>
              <a:sym typeface="Graphik"/>
            </a:endParaRPr>
          </a:p>
          <a:p>
            <a:pPr defTabSz="543305">
              <a:spcBef>
                <a:spcPts val="3000"/>
              </a:spcBef>
              <a:defRPr sz="3720"/>
            </a:pPr>
            <a:r>
              <a:rPr dirty="0"/>
              <a:t>- </a:t>
            </a:r>
            <a:r>
              <a:rPr dirty="0" err="1"/>
              <a:t>Клуб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народни</a:t>
            </a:r>
            <a:r>
              <a:rPr dirty="0"/>
              <a:t> </a:t>
            </a:r>
            <a:r>
              <a:rPr dirty="0" err="1"/>
              <a:t>танци</a:t>
            </a:r>
            <a:r>
              <a:rPr dirty="0"/>
              <a:t> - 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популяризира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българските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традиции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култура</a:t>
            </a:r>
            <a:endParaRPr dirty="0">
              <a:latin typeface="+mn-lt"/>
              <a:ea typeface="+mn-ea"/>
              <a:cs typeface="+mn-cs"/>
              <a:sym typeface="Graphik"/>
            </a:endParaRPr>
          </a:p>
          <a:p>
            <a:pPr defTabSz="543305">
              <a:spcBef>
                <a:spcPts val="3000"/>
              </a:spcBef>
              <a:defRPr sz="3720"/>
            </a:pPr>
            <a:r>
              <a:rPr dirty="0" err="1"/>
              <a:t>Училищен</a:t>
            </a:r>
            <a:r>
              <a:rPr dirty="0"/>
              <a:t> </a:t>
            </a:r>
            <a:r>
              <a:rPr dirty="0" err="1"/>
              <a:t>вестник</a:t>
            </a:r>
            <a:r>
              <a:rPr dirty="0"/>
              <a:t> -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отразява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живота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в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гимназията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през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призмата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на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ученика</a:t>
            </a:r>
            <a:endParaRPr dirty="0">
              <a:latin typeface="+mn-lt"/>
              <a:ea typeface="+mn-ea"/>
              <a:cs typeface="+mn-cs"/>
              <a:sym typeface="Graphik"/>
            </a:endParaRPr>
          </a:p>
          <a:p>
            <a:pPr defTabSz="543305">
              <a:spcBef>
                <a:spcPts val="3000"/>
              </a:spcBef>
              <a:defRPr sz="3720"/>
            </a:pPr>
            <a:r>
              <a:rPr dirty="0" err="1"/>
              <a:t>Ученически</a:t>
            </a:r>
            <a:r>
              <a:rPr dirty="0"/>
              <a:t> </a:t>
            </a:r>
            <a:r>
              <a:rPr dirty="0" err="1"/>
              <a:t>съвет</a:t>
            </a:r>
            <a:r>
              <a:rPr dirty="0"/>
              <a:t> - 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представлява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гласа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на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учениците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,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инициира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организира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събития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,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кампании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каузи</a:t>
            </a:r>
            <a:endParaRPr dirty="0">
              <a:latin typeface="+mn-lt"/>
              <a:ea typeface="+mn-ea"/>
              <a:cs typeface="+mn-cs"/>
              <a:sym typeface="Graphik"/>
            </a:endParaRPr>
          </a:p>
          <a:p>
            <a:pPr defTabSz="543305">
              <a:spcBef>
                <a:spcPts val="3000"/>
              </a:spcBef>
              <a:defRPr sz="3720"/>
            </a:pPr>
            <a:r>
              <a:rPr dirty="0" err="1"/>
              <a:t>Занимания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интереси</a:t>
            </a:r>
            <a:r>
              <a:rPr dirty="0"/>
              <a:t> -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възможност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за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творчески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личностен</a:t>
            </a:r>
            <a:r>
              <a:rPr dirty="0">
                <a:latin typeface="+mn-lt"/>
                <a:ea typeface="+mn-ea"/>
                <a:cs typeface="+mn-cs"/>
                <a:sym typeface="Graphik"/>
              </a:rPr>
              <a:t> </a:t>
            </a:r>
            <a:r>
              <a:rPr dirty="0" err="1">
                <a:latin typeface="+mn-lt"/>
                <a:ea typeface="+mn-ea"/>
                <a:cs typeface="+mn-cs"/>
                <a:sym typeface="Graphik"/>
              </a:rPr>
              <a:t>израз</a:t>
            </a:r>
            <a:endParaRPr dirty="0">
              <a:latin typeface="+mn-lt"/>
              <a:ea typeface="+mn-ea"/>
              <a:cs typeface="+mn-cs"/>
              <a:sym typeface="Graphik"/>
            </a:endParaRPr>
          </a:p>
        </p:txBody>
      </p:sp>
      <p:pic>
        <p:nvPicPr>
          <p:cNvPr id="407" name="weightlifting-icon-vector-illustration-removebg-preview.png" descr="weightlifting-icon-vector-illustration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896" y="1894134"/>
            <a:ext cx="2658763" cy="265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a-man-and-a-woman-in-bulgarian-folk-costumes-culture-and-traditions-of-bulgaria-illustration-vector-removebg-preview.png" descr="a-man-and-a-woman-in-bulgarian-folk-costumes-culture-and-traditions-of-bulgaria-illustration-vector-removebg-preview.png"/>
          <p:cNvPicPr>
            <a:picLocks noChangeAspect="1"/>
          </p:cNvPicPr>
          <p:nvPr/>
        </p:nvPicPr>
        <p:blipFill>
          <a:blip r:embed="rId3"/>
          <a:srcRect l="12712" r="12712" b="9187"/>
          <a:stretch>
            <a:fillRect/>
          </a:stretch>
        </p:blipFill>
        <p:spPr>
          <a:xfrm>
            <a:off x="20585211" y="4807993"/>
            <a:ext cx="2066222" cy="2516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newspaper-article-icon-simple-news-paper-vector-removebg-preview.png" descr="newspaper-article-icon-simple-news-paper-vector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0286" y="7583492"/>
            <a:ext cx="2515983" cy="2515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effective-teamwork-icon-black-thin-260nw-2265229773.jpg-removebg-preview.png" descr="effective-teamwork-icon-black-thin-260nw-2265229773.jpg-removebg-preview.png"/>
          <p:cNvPicPr>
            <a:picLocks noChangeAspect="1"/>
          </p:cNvPicPr>
          <p:nvPr/>
        </p:nvPicPr>
        <p:blipFill>
          <a:blip r:embed="rId5"/>
          <a:srcRect l="21708" t="12350" r="21708" b="19074"/>
          <a:stretch>
            <a:fillRect/>
          </a:stretch>
        </p:blipFill>
        <p:spPr>
          <a:xfrm>
            <a:off x="20535404" y="10186996"/>
            <a:ext cx="2165834" cy="2826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MPOO.pdf" descr="MPOO.pdf"/>
          <p:cNvPicPr>
            <a:picLocks noChangeAspect="1"/>
          </p:cNvPicPr>
          <p:nvPr/>
        </p:nvPicPr>
        <p:blipFill>
          <a:blip r:embed="rId2"/>
          <a:srcRect l="5596" t="10156" r="5596" b="22675"/>
          <a:stretch>
            <a:fillRect/>
          </a:stretch>
        </p:blipFill>
        <p:spPr>
          <a:xfrm>
            <a:off x="1708525" y="1166617"/>
            <a:ext cx="21125260" cy="1129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NTG logo New.png" descr="NTG logo New.png"/>
          <p:cNvPicPr>
            <a:picLocks noChangeAspect="1"/>
          </p:cNvPicPr>
          <p:nvPr/>
        </p:nvPicPr>
        <p:blipFill>
          <a:blip r:embed="rId2"/>
          <a:srcRect l="9396" t="31695" r="9396" b="31695"/>
          <a:stretch>
            <a:fillRect/>
          </a:stretch>
        </p:blipFill>
        <p:spPr>
          <a:xfrm>
            <a:off x="880296" y="5089093"/>
            <a:ext cx="10426171" cy="6580142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ТРАДИЦИИ,…"/>
          <p:cNvSpPr txBox="1"/>
          <p:nvPr/>
        </p:nvSpPr>
        <p:spPr>
          <a:xfrm>
            <a:off x="11068523" y="5869464"/>
            <a:ext cx="12435181" cy="570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 defTabSz="457200">
              <a:spcBef>
                <a:spcPts val="0"/>
              </a:spcBef>
              <a:defRPr sz="9200">
                <a:solidFill>
                  <a:srgbClr val="D91900"/>
                </a:solidFill>
                <a:latin typeface="New York Bold"/>
                <a:ea typeface="New York Bold"/>
                <a:cs typeface="New York Bold"/>
                <a:sym typeface="New York Bold"/>
              </a:defRPr>
            </a:pPr>
            <a:r>
              <a:t>ТРАДИЦИИ,</a:t>
            </a:r>
          </a:p>
          <a:p>
            <a:pPr algn="ctr" defTabSz="457200">
              <a:spcBef>
                <a:spcPts val="0"/>
              </a:spcBef>
              <a:defRPr sz="9200">
                <a:solidFill>
                  <a:srgbClr val="D91900"/>
                </a:solidFill>
                <a:latin typeface="New York Bold"/>
                <a:ea typeface="New York Bold"/>
                <a:cs typeface="New York Bold"/>
                <a:sym typeface="New York Bold"/>
              </a:defRPr>
            </a:pPr>
            <a:r>
              <a:t>СЪВРЕМЕННОСТ,</a:t>
            </a:r>
          </a:p>
          <a:p>
            <a:pPr algn="ctr" defTabSz="457200">
              <a:spcBef>
                <a:spcPts val="0"/>
              </a:spcBef>
              <a:defRPr sz="9200">
                <a:solidFill>
                  <a:srgbClr val="D91900"/>
                </a:solidFill>
                <a:latin typeface="New York Bold"/>
                <a:ea typeface="New York Bold"/>
                <a:cs typeface="New York Bold"/>
                <a:sym typeface="New York Bold"/>
              </a:defRPr>
            </a:pPr>
            <a:r>
              <a:t>ПЕРСПЕКТИВИ…</a:t>
            </a:r>
          </a:p>
        </p:txBody>
      </p:sp>
      <p:sp>
        <p:nvSpPr>
          <p:cNvPr id="416" name="115 години"/>
          <p:cNvSpPr txBox="1"/>
          <p:nvPr/>
        </p:nvSpPr>
        <p:spPr>
          <a:xfrm>
            <a:off x="4786510" y="1331490"/>
            <a:ext cx="14810980" cy="3117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9200">
                <a:solidFill>
                  <a:srgbClr val="D81900"/>
                </a:solidFill>
                <a:latin typeface="New York Bold"/>
                <a:ea typeface="New York Bold"/>
                <a:cs typeface="New York Bold"/>
                <a:sym typeface="New York Bold"/>
              </a:defRPr>
            </a:lvl1pPr>
          </a:lstStyle>
          <a:p>
            <a:r>
              <a:t>115 години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За учебната 2025/2026 година"/>
          <p:cNvSpPr txBox="1">
            <a:spLocks noGrp="1"/>
          </p:cNvSpPr>
          <p:nvPr>
            <p:ph type="body" idx="21"/>
          </p:nvPr>
        </p:nvSpPr>
        <p:spPr>
          <a:xfrm>
            <a:off x="1257300" y="3308153"/>
            <a:ext cx="21869400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За учебната 2025/2026 година</a:t>
            </a:r>
          </a:p>
        </p:txBody>
      </p:sp>
      <p:sp>
        <p:nvSpPr>
          <p:cNvPr id="210" name="План - прием"/>
          <p:cNvSpPr txBox="1">
            <a:spLocks noGrp="1"/>
          </p:cNvSpPr>
          <p:nvPr>
            <p:ph type="title"/>
          </p:nvPr>
        </p:nvSpPr>
        <p:spPr>
          <a:xfrm>
            <a:off x="1257300" y="1514159"/>
            <a:ext cx="21869400" cy="1778386"/>
          </a:xfrm>
          <a:prstGeom prst="rect">
            <a:avLst/>
          </a:prstGeom>
        </p:spPr>
        <p:txBody>
          <a:bodyPr/>
          <a:lstStyle>
            <a:lvl1pPr algn="ctr" defTabSz="578358">
              <a:defRPr sz="9900" spc="-395"/>
            </a:lvl1pPr>
          </a:lstStyle>
          <a:p>
            <a:r>
              <a:t>План - прием</a:t>
            </a:r>
          </a:p>
        </p:txBody>
      </p:sp>
      <p:sp>
        <p:nvSpPr>
          <p:cNvPr id="211" name="Образуване на бал за кандидатстване - съгласно Наредба № 10 от 01.09.2016 г. за организация на дейностите в училищното образование – раздел ІІІ чл. 57…"/>
          <p:cNvSpPr txBox="1">
            <a:spLocks noGrp="1"/>
          </p:cNvSpPr>
          <p:nvPr>
            <p:ph type="body" idx="1"/>
          </p:nvPr>
        </p:nvSpPr>
        <p:spPr>
          <a:xfrm>
            <a:off x="1015652" y="5003107"/>
            <a:ext cx="22352696" cy="8053487"/>
          </a:xfrm>
          <a:prstGeom prst="rect">
            <a:avLst/>
          </a:prstGeom>
        </p:spPr>
        <p:txBody>
          <a:bodyPr/>
          <a:lstStyle/>
          <a:p>
            <a:pPr algn="ctr" defTabSz="292607">
              <a:spcBef>
                <a:spcPts val="0"/>
              </a:spcBef>
              <a:defRPr sz="2304">
                <a:latin typeface="+mn-lt"/>
                <a:ea typeface="+mn-ea"/>
                <a:cs typeface="+mn-cs"/>
                <a:sym typeface="Graphik"/>
              </a:defRPr>
            </a:pPr>
            <a:r>
              <a:t>Образуване на бал за кандидатстване - съгласно Наредба № 10 от 01.09.2016 г. за организация на дейностите в училищното образование – раздел ІІІ чл. 57</a:t>
            </a:r>
          </a:p>
          <a:p>
            <a:pPr algn="ctr" defTabSz="292607">
              <a:spcBef>
                <a:spcPts val="0"/>
              </a:spcBef>
              <a:defRPr sz="2389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algn="ctr" defTabSz="292607">
              <a:spcBef>
                <a:spcPts val="0"/>
              </a:spcBef>
              <a:defRPr sz="2848" b="1">
                <a:latin typeface="+mn-lt"/>
                <a:ea typeface="+mn-ea"/>
                <a:cs typeface="+mn-cs"/>
                <a:sym typeface="Graphik"/>
              </a:defRPr>
            </a:pPr>
            <a:r>
              <a:t>Удвоеният резултат от </a:t>
            </a: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НВО VII клас по БЕЛ</a:t>
            </a:r>
            <a:r>
              <a:rPr>
                <a:solidFill>
                  <a:srgbClr val="006666"/>
                </a:solidFill>
              </a:rPr>
              <a:t> </a:t>
            </a:r>
            <a:r>
              <a:t>(БЕЛ х 2) – максимално 200 т.</a:t>
            </a:r>
            <a:endParaRPr b="0"/>
          </a:p>
          <a:p>
            <a:pPr algn="ctr" defTabSz="292607">
              <a:spcBef>
                <a:spcPts val="0"/>
              </a:spcBef>
              <a:defRPr sz="2848" b="1">
                <a:solidFill>
                  <a:srgbClr val="C00000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+</a:t>
            </a:r>
            <a:endParaRPr b="0">
              <a:solidFill>
                <a:srgbClr val="000000"/>
              </a:solidFill>
            </a:endParaRPr>
          </a:p>
          <a:p>
            <a:pPr algn="ctr" defTabSz="292607">
              <a:spcBef>
                <a:spcPts val="0"/>
              </a:spcBef>
              <a:defRPr sz="2848" b="1">
                <a:latin typeface="+mn-lt"/>
                <a:ea typeface="+mn-ea"/>
                <a:cs typeface="+mn-cs"/>
                <a:sym typeface="Graphik"/>
              </a:defRPr>
            </a:pPr>
            <a:r>
              <a:t>Удвоеният резултат от </a:t>
            </a: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НВО VII клас по Математика</a:t>
            </a:r>
            <a:r>
              <a:rPr>
                <a:solidFill>
                  <a:srgbClr val="006666"/>
                </a:solidFill>
              </a:rPr>
              <a:t> </a:t>
            </a:r>
            <a:r>
              <a:t>(Мат х 2) – максимално 200 т.</a:t>
            </a:r>
            <a:endParaRPr b="0"/>
          </a:p>
          <a:p>
            <a:pPr algn="ctr" defTabSz="292607">
              <a:spcBef>
                <a:spcPts val="0"/>
              </a:spcBef>
              <a:defRPr sz="2848" b="1">
                <a:solidFill>
                  <a:srgbClr val="C00000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t>+</a:t>
            </a:r>
            <a:endParaRPr b="0">
              <a:solidFill>
                <a:srgbClr val="000000"/>
              </a:solidFill>
            </a:endParaRPr>
          </a:p>
          <a:p>
            <a:pPr algn="ctr" defTabSz="292607">
              <a:spcBef>
                <a:spcPts val="0"/>
              </a:spcBef>
              <a:defRPr sz="2848" b="1">
                <a:solidFill>
                  <a:srgbClr val="002060"/>
                </a:solidFill>
                <a:latin typeface="+mn-lt"/>
                <a:ea typeface="+mn-ea"/>
                <a:cs typeface="+mn-cs"/>
                <a:sym typeface="Graphik"/>
              </a:defRPr>
            </a:pPr>
            <a:r>
              <a:rPr>
                <a:solidFill>
                  <a:srgbClr val="000000"/>
                </a:solidFill>
              </a:rPr>
              <a:t>Балообразуващи оценки от </a:t>
            </a:r>
            <a:r>
              <a:rPr>
                <a:solidFill>
                  <a:schemeClr val="accent5">
                    <a:hueOff val="-454429"/>
                    <a:lumOff val="-36805"/>
                  </a:schemeClr>
                </a:solidFill>
              </a:rPr>
              <a:t>Свидетелството за основно образование</a:t>
            </a:r>
            <a:r>
              <a:t>:</a:t>
            </a:r>
            <a:endParaRPr b="0">
              <a:solidFill>
                <a:srgbClr val="000000"/>
              </a:solidFill>
            </a:endParaRPr>
          </a:p>
          <a:p>
            <a:pPr algn="ctr" defTabSz="292607">
              <a:spcBef>
                <a:spcPts val="0"/>
              </a:spcBef>
              <a:defRPr sz="2848" b="1">
                <a:latin typeface="+mn-lt"/>
                <a:ea typeface="+mn-ea"/>
                <a:cs typeface="+mn-cs"/>
                <a:sym typeface="Graphik"/>
              </a:defRPr>
            </a:pPr>
            <a:r>
              <a:t>(оценка по БЕЛ в точки х 1 + оценка по Математика в точки х 1) – максимално 100 т.</a:t>
            </a:r>
            <a:endParaRPr b="0"/>
          </a:p>
          <a:p>
            <a:pPr algn="ctr" defTabSz="292607">
              <a:spcBef>
                <a:spcPts val="0"/>
              </a:spcBef>
              <a:defRPr sz="2848">
                <a:latin typeface="+mn-lt"/>
                <a:ea typeface="+mn-ea"/>
                <a:cs typeface="+mn-cs"/>
                <a:sym typeface="Graphik"/>
              </a:defRPr>
            </a:pPr>
            <a:endParaRPr b="0"/>
          </a:p>
          <a:p>
            <a:pPr algn="ctr" defTabSz="292607">
              <a:spcBef>
                <a:spcPts val="0"/>
              </a:spcBef>
              <a:defRPr sz="2848" b="1">
                <a:latin typeface="+mn-lt"/>
                <a:ea typeface="+mn-ea"/>
                <a:cs typeface="+mn-cs"/>
                <a:sym typeface="Graphik"/>
              </a:defRPr>
            </a:pPr>
            <a:r>
              <a:t>Максимален бал: </a:t>
            </a: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500 т.</a:t>
            </a:r>
          </a:p>
          <a:p>
            <a:pPr algn="ctr" defTabSz="292607">
              <a:spcBef>
                <a:spcPts val="0"/>
              </a:spcBef>
              <a:defRPr sz="2848" b="1">
                <a:latin typeface="+mn-lt"/>
                <a:ea typeface="+mn-ea"/>
                <a:cs typeface="+mn-cs"/>
                <a:sym typeface="Graphik"/>
              </a:defRPr>
            </a:pPr>
            <a:endParaRPr b="0"/>
          </a:p>
          <a:p>
            <a:pPr algn="ctr" defTabSz="292607">
              <a:spcBef>
                <a:spcPts val="0"/>
              </a:spcBef>
              <a:defRPr sz="2389">
                <a:latin typeface="+mn-lt"/>
                <a:ea typeface="+mn-ea"/>
                <a:cs typeface="+mn-cs"/>
                <a:sym typeface="Graphik"/>
              </a:defRPr>
            </a:pPr>
            <a:r>
              <a:t>Скала за приравняване на оценките в точки - съгл. чл. 9 ал.10 от Наредба № 11 от 01.09.2016 година за оценяване на резултатите от обучение на учениците от свидетелството за завършен седми клас:</a:t>
            </a:r>
          </a:p>
          <a:p>
            <a:pPr defTabSz="292607">
              <a:spcBef>
                <a:spcPts val="0"/>
              </a:spcBef>
              <a:defRPr sz="2389" b="1" i="1">
                <a:latin typeface="+mn-lt"/>
                <a:ea typeface="+mn-ea"/>
                <a:cs typeface="+mn-cs"/>
                <a:sym typeface="Graphik"/>
              </a:defRPr>
            </a:pPr>
            <a:r>
              <a:t>1. Отличен 6 се приравнява на 50 точки;</a:t>
            </a:r>
            <a:endParaRPr b="0" i="0"/>
          </a:p>
          <a:p>
            <a:pPr defTabSz="292607">
              <a:spcBef>
                <a:spcPts val="0"/>
              </a:spcBef>
              <a:defRPr sz="2389" b="1" i="1">
                <a:latin typeface="+mn-lt"/>
                <a:ea typeface="+mn-ea"/>
                <a:cs typeface="+mn-cs"/>
                <a:sym typeface="Graphik"/>
              </a:defRPr>
            </a:pPr>
            <a:r>
              <a:t>2. Много добър 5 се приравнява на 39 точки;</a:t>
            </a:r>
            <a:endParaRPr b="0" i="0"/>
          </a:p>
          <a:p>
            <a:pPr defTabSz="292607">
              <a:spcBef>
                <a:spcPts val="0"/>
              </a:spcBef>
              <a:defRPr sz="2389" b="1" i="1">
                <a:latin typeface="+mn-lt"/>
                <a:ea typeface="+mn-ea"/>
                <a:cs typeface="+mn-cs"/>
                <a:sym typeface="Graphik"/>
              </a:defRPr>
            </a:pPr>
            <a:r>
              <a:t>3. Добър 4 се приравнява на 26 точки;</a:t>
            </a:r>
            <a:endParaRPr b="0" i="0"/>
          </a:p>
          <a:p>
            <a:pPr defTabSz="292607">
              <a:spcBef>
                <a:spcPts val="0"/>
              </a:spcBef>
              <a:defRPr sz="2389" b="1" i="1">
                <a:latin typeface="+mn-lt"/>
                <a:ea typeface="+mn-ea"/>
                <a:cs typeface="+mn-cs"/>
                <a:sym typeface="Graphik"/>
              </a:defRPr>
            </a:pPr>
            <a:r>
              <a:t>4. Среден 3 се приравнява на 15 точки.</a:t>
            </a:r>
            <a:endParaRPr b="0" i="0"/>
          </a:p>
        </p:txBody>
      </p:sp>
      <p:sp>
        <p:nvSpPr>
          <p:cNvPr id="212" name="Балообразуване"/>
          <p:cNvSpPr txBox="1"/>
          <p:nvPr/>
        </p:nvSpPr>
        <p:spPr>
          <a:xfrm>
            <a:off x="1257300" y="4017817"/>
            <a:ext cx="21869400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ctr" defTabSz="578358">
              <a:spcBef>
                <a:spcPts val="0"/>
              </a:spcBef>
              <a:defRPr sz="3959" cap="all" spc="-118"/>
            </a:lvl1pPr>
          </a:lstStyle>
          <a:p>
            <a:r>
              <a:t>Балообразуване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Изучавани общообразователни…"/>
          <p:cNvSpPr txBox="1">
            <a:spLocks noGrp="1"/>
          </p:cNvSpPr>
          <p:nvPr>
            <p:ph type="title"/>
          </p:nvPr>
        </p:nvSpPr>
        <p:spPr>
          <a:xfrm>
            <a:off x="1257300" y="1474228"/>
            <a:ext cx="21869400" cy="2048200"/>
          </a:xfrm>
          <a:prstGeom prst="rect">
            <a:avLst/>
          </a:prstGeom>
        </p:spPr>
        <p:txBody>
          <a:bodyPr/>
          <a:lstStyle/>
          <a:p>
            <a:pPr algn="ctr" defTabSz="368045">
              <a:defRPr sz="6300" spc="-252"/>
            </a:pPr>
            <a:r>
              <a:t>Изучавани общообразователни</a:t>
            </a:r>
          </a:p>
          <a:p>
            <a:pPr algn="ctr" defTabSz="368045">
              <a:defRPr sz="6300" spc="-252"/>
            </a:pPr>
            <a:r>
              <a:t>Учебни предмети</a:t>
            </a:r>
          </a:p>
        </p:txBody>
      </p:sp>
      <p:pic>
        <p:nvPicPr>
          <p:cNvPr id="215" name="volleyball-icon-clipart-in-flat-animated-illustration-on-white-background-vector-removebg-preview.png" descr="volleyball-icon-clipart-in-flat-animated-illustration-on-white-background-vector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565" y="3994981"/>
            <a:ext cx="2896046" cy="2896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ngtree-physics-vector-flat-icon-school-and-education-png-image_5684050-removebg-preview.png" descr="pngtree-physics-vector-flat-icon-school-and-education-png-image_5684050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312" y="9204319"/>
            <a:ext cx="2670672" cy="267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06d2cfa5cd7f8fbe8e94ef5d75496a75-removebg-preview.png" descr="06d2cfa5cd7f8fbe8e94ef5d75496a75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457" y="9204319"/>
            <a:ext cx="2505108" cy="250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174a24d3-7f7e-4401-9882-6cd7460da7fd_1280x1280-removebg-preview.png" descr="174a24d3-7f7e-4401-9882-6cd7460da7fd_1280x1280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2523" y="3950125"/>
            <a:ext cx="3325698" cy="3325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099c640ecb62c3a691004c5dd0a0e6b2-removebg-preview.png" descr="099c640ecb62c3a691004c5dd0a0e6b2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2233" y="9204319"/>
            <a:ext cx="4906278" cy="257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depositphotos_367769936-stock-illustration-mascot-icon-illustration-bust-ancient.jpg-removebg-preview.png" descr="depositphotos_367769936-stock-illustration-mascot-icon-illustration-bust-ancient.jpg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877" y="8552705"/>
            <a:ext cx="3738167" cy="3738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f070ead2b73250d56c9b88ceb4b76c8-removebg-preview.png" descr="df070ead2b73250d56c9b88ceb4b76c8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7302" y="4264509"/>
            <a:ext cx="2356993" cy="2356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chemistry-icon-vector-3167070-removebg-preview.png" descr="chemistry-icon-vector-3167070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696" y="7968650"/>
            <a:ext cx="4906278" cy="4906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1000_F_132440951_66tegg6CXWckIa0aG8A4jYVcfLBiBHf7-removebg-preview.png" descr="1000_F_132440951_66tegg6CXWckIa0aG8A4jYVcfLBiBHf7-removebg-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54287" y="4056255"/>
            <a:ext cx="2081326" cy="2773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Balgarski_i_literatira.jpg-removebg-preview.png" descr="Balgarski_i_literatira.jpg-removebg-preview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801" y="3726705"/>
            <a:ext cx="2755162" cy="302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nformacionni_tehnologi-removebg-preview.png" descr="informacionni_tehnologi-removebg-preview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98" y="8400305"/>
            <a:ext cx="3738167" cy="373816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Български език и литература"/>
          <p:cNvSpPr txBox="1"/>
          <p:nvPr/>
        </p:nvSpPr>
        <p:spPr>
          <a:xfrm>
            <a:off x="1379333" y="7062323"/>
            <a:ext cx="2558110" cy="139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Български език и литература</a:t>
            </a:r>
          </a:p>
        </p:txBody>
      </p:sp>
      <p:sp>
        <p:nvSpPr>
          <p:cNvPr id="227" name="Информационни технологии"/>
          <p:cNvSpPr txBox="1"/>
          <p:nvPr/>
        </p:nvSpPr>
        <p:spPr>
          <a:xfrm>
            <a:off x="1330922" y="12000395"/>
            <a:ext cx="2582920" cy="151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Информационни технологии</a:t>
            </a:r>
          </a:p>
        </p:txBody>
      </p:sp>
      <p:sp>
        <p:nvSpPr>
          <p:cNvPr id="228" name="Физическо възпитание и спорт"/>
          <p:cNvSpPr txBox="1"/>
          <p:nvPr/>
        </p:nvSpPr>
        <p:spPr>
          <a:xfrm>
            <a:off x="6221128" y="6951842"/>
            <a:ext cx="2582920" cy="139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Физическо възпитание и спорт</a:t>
            </a:r>
          </a:p>
        </p:txBody>
      </p:sp>
      <p:sp>
        <p:nvSpPr>
          <p:cNvPr id="229" name="Философия / Гражданско образование"/>
          <p:cNvSpPr txBox="1"/>
          <p:nvPr/>
        </p:nvSpPr>
        <p:spPr>
          <a:xfrm>
            <a:off x="11087734" y="6951842"/>
            <a:ext cx="2582919" cy="139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Философия / Гражданско образование</a:t>
            </a:r>
          </a:p>
        </p:txBody>
      </p:sp>
      <p:sp>
        <p:nvSpPr>
          <p:cNvPr id="230" name="Първи и втори…"/>
          <p:cNvSpPr txBox="1"/>
          <p:nvPr/>
        </p:nvSpPr>
        <p:spPr>
          <a:xfrm>
            <a:off x="15954339" y="7078576"/>
            <a:ext cx="2582920" cy="114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 defTabSz="584200">
              <a:spcBef>
                <a:spcPts val="0"/>
              </a:spcBef>
              <a:defRPr sz="2000" cap="all" spc="-59"/>
            </a:pPr>
            <a:r>
              <a:t>Първи и втори </a:t>
            </a:r>
          </a:p>
          <a:p>
            <a:pPr algn="ctr" defTabSz="584200">
              <a:spcBef>
                <a:spcPts val="0"/>
              </a:spcBef>
              <a:defRPr sz="2000" cap="all" spc="-59"/>
            </a:pPr>
            <a:r>
              <a:t>чужд език</a:t>
            </a:r>
          </a:p>
        </p:txBody>
      </p:sp>
      <p:sp>
        <p:nvSpPr>
          <p:cNvPr id="231" name="Математика"/>
          <p:cNvSpPr txBox="1"/>
          <p:nvPr/>
        </p:nvSpPr>
        <p:spPr>
          <a:xfrm>
            <a:off x="20541995" y="7266130"/>
            <a:ext cx="2546755" cy="76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Математика</a:t>
            </a:r>
          </a:p>
        </p:txBody>
      </p:sp>
      <p:sp>
        <p:nvSpPr>
          <p:cNvPr id="232" name="Химия и опазване на околната среда"/>
          <p:cNvSpPr txBox="1"/>
          <p:nvPr/>
        </p:nvSpPr>
        <p:spPr>
          <a:xfrm>
            <a:off x="5333711" y="11945310"/>
            <a:ext cx="2582920" cy="123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Химия и опазване на околната среда</a:t>
            </a:r>
          </a:p>
        </p:txBody>
      </p:sp>
      <p:sp>
        <p:nvSpPr>
          <p:cNvPr id="233" name="История и цивилизации"/>
          <p:cNvSpPr txBox="1"/>
          <p:nvPr/>
        </p:nvSpPr>
        <p:spPr>
          <a:xfrm>
            <a:off x="9336501" y="12139766"/>
            <a:ext cx="2582920" cy="123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История и цивилизации</a:t>
            </a:r>
          </a:p>
        </p:txBody>
      </p:sp>
      <p:sp>
        <p:nvSpPr>
          <p:cNvPr id="234" name="Физика и астрономия"/>
          <p:cNvSpPr txBox="1"/>
          <p:nvPr/>
        </p:nvSpPr>
        <p:spPr>
          <a:xfrm>
            <a:off x="12939187" y="12139766"/>
            <a:ext cx="2582920" cy="123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Физика и астрономия</a:t>
            </a:r>
          </a:p>
        </p:txBody>
      </p:sp>
      <p:sp>
        <p:nvSpPr>
          <p:cNvPr id="235" name="География и икономика"/>
          <p:cNvSpPr txBox="1"/>
          <p:nvPr/>
        </p:nvSpPr>
        <p:spPr>
          <a:xfrm>
            <a:off x="16725551" y="12139766"/>
            <a:ext cx="2582920" cy="123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География и икономика</a:t>
            </a:r>
          </a:p>
        </p:txBody>
      </p:sp>
      <p:sp>
        <p:nvSpPr>
          <p:cNvPr id="236" name="Биология и здравно образование"/>
          <p:cNvSpPr txBox="1"/>
          <p:nvPr/>
        </p:nvSpPr>
        <p:spPr>
          <a:xfrm>
            <a:off x="20544663" y="11945310"/>
            <a:ext cx="2582920" cy="123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2000" cap="all" spc="-59"/>
            </a:lvl1pPr>
          </a:lstStyle>
          <a:p>
            <a:r>
              <a:t>Биология и здравно образование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ПРОФЕСИОНАЛНО НАПРАВЛЕНИЕ…"/>
          <p:cNvSpPr txBox="1">
            <a:spLocks noGrp="1"/>
          </p:cNvSpPr>
          <p:nvPr>
            <p:ph type="body" idx="21"/>
          </p:nvPr>
        </p:nvSpPr>
        <p:spPr>
          <a:xfrm>
            <a:off x="1257300" y="1740055"/>
            <a:ext cx="21869400" cy="15022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192023">
              <a:defRPr sz="3359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ПРОФЕСИОНАЛНО НАПРАВЛЕНИЕ</a:t>
            </a:r>
          </a:p>
          <a:p>
            <a:pPr algn="ctr" defTabSz="192023">
              <a:defRPr sz="3171" b="1" cap="none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343 „Финанси, банково и застрахователно дело“</a:t>
            </a:r>
          </a:p>
        </p:txBody>
      </p:sp>
      <p:sp>
        <p:nvSpPr>
          <p:cNvPr id="239" name="Входящо образователно равнище: завършено основно образование (VII клас)…"/>
          <p:cNvSpPr txBox="1">
            <a:spLocks noGrp="1"/>
          </p:cNvSpPr>
          <p:nvPr>
            <p:ph type="body" sz="half" idx="1"/>
          </p:nvPr>
        </p:nvSpPr>
        <p:spPr>
          <a:xfrm>
            <a:off x="1159916" y="8422977"/>
            <a:ext cx="22064168" cy="461655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Входящо образователно равнище: завършено основно образование (VII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Срок на обучение: 5 години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Изходящо образователно равнище: завършено средно образование (XII клас)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В края на обучението си учениците полагат ДЗИ и Държавни квалификационни изпити по теория и практика на професията </a:t>
            </a:r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  <a:p>
            <a:pPr algn="ctr" defTabSz="457200">
              <a:spcBef>
                <a:spcPts val="0"/>
              </a:spcBef>
              <a:defRPr sz="2500" b="0" u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Степен на професионална квалификация: ТРЕТА</a:t>
            </a:r>
            <a:endParaRPr b="1" i="1">
              <a:latin typeface="+mn-lt"/>
              <a:ea typeface="+mn-ea"/>
              <a:cs typeface="+mn-cs"/>
              <a:sym typeface="Graphik"/>
            </a:endParaRPr>
          </a:p>
        </p:txBody>
      </p:sp>
      <p:sp>
        <p:nvSpPr>
          <p:cNvPr id="240" name="Специалност: „Банково дело“…"/>
          <p:cNvSpPr txBox="1">
            <a:spLocks noGrp="1"/>
          </p:cNvSpPr>
          <p:nvPr>
            <p:ph type="title"/>
          </p:nvPr>
        </p:nvSpPr>
        <p:spPr>
          <a:xfrm>
            <a:off x="1587500" y="3712457"/>
            <a:ext cx="14273709" cy="3214659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dirty="0" err="1"/>
              <a:t>Специалност</a:t>
            </a:r>
            <a:r>
              <a:rPr dirty="0"/>
              <a:t>: „</a:t>
            </a:r>
            <a:r>
              <a:rPr dirty="0" err="1"/>
              <a:t>Банково</a:t>
            </a:r>
            <a:r>
              <a:rPr dirty="0"/>
              <a:t> </a:t>
            </a:r>
            <a:r>
              <a:rPr dirty="0" err="1"/>
              <a:t>дело</a:t>
            </a:r>
            <a:r>
              <a:rPr dirty="0"/>
              <a:t>“</a:t>
            </a:r>
          </a:p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dirty="0"/>
              <a:t>с </a:t>
            </a:r>
            <a:r>
              <a:rPr lang="bg-BG" smtClean="0"/>
              <a:t>английски</a:t>
            </a:r>
            <a:r>
              <a:rPr smtClean="0"/>
              <a:t> </a:t>
            </a:r>
            <a:r>
              <a:rPr dirty="0" err="1"/>
              <a:t>език</a:t>
            </a:r>
            <a:endParaRPr dirty="0"/>
          </a:p>
          <a:p>
            <a:pPr algn="ctr" defTabSz="457200">
              <a:lnSpc>
                <a:spcPct val="100000"/>
              </a:lnSpc>
              <a:defRPr sz="6000" b="0" cap="none" spc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dirty="0" err="1"/>
              <a:t>Професия</a:t>
            </a:r>
            <a:r>
              <a:rPr dirty="0"/>
              <a:t>: </a:t>
            </a:r>
            <a:r>
              <a:rPr dirty="0" err="1"/>
              <a:t>Финансист</a:t>
            </a:r>
            <a:endParaRPr dirty="0"/>
          </a:p>
        </p:txBody>
      </p:sp>
      <p:pic>
        <p:nvPicPr>
          <p:cNvPr id="241" name="Untitled-5.png" descr="Untitled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755" y="3556529"/>
            <a:ext cx="3122011" cy="3526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0" advTm="6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Специалност “Банково дело”"/>
          <p:cNvSpPr txBox="1">
            <a:spLocks noGrp="1"/>
          </p:cNvSpPr>
          <p:nvPr>
            <p:ph type="body" idx="21"/>
          </p:nvPr>
        </p:nvSpPr>
        <p:spPr>
          <a:xfrm>
            <a:off x="1566542" y="3431479"/>
            <a:ext cx="21869401" cy="6940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r>
              <a:t>Специалност “Банково дело”</a:t>
            </a:r>
          </a:p>
        </p:txBody>
      </p:sp>
      <p:sp>
        <p:nvSpPr>
          <p:cNvPr id="244" name="Банково дело…"/>
          <p:cNvSpPr txBox="1">
            <a:spLocks noGrp="1"/>
          </p:cNvSpPr>
          <p:nvPr>
            <p:ph type="body" sz="half" idx="1"/>
          </p:nvPr>
        </p:nvSpPr>
        <p:spPr>
          <a:xfrm>
            <a:off x="1756097" y="5030716"/>
            <a:ext cx="10769331" cy="7621535"/>
          </a:xfrm>
          <a:prstGeom prst="rect">
            <a:avLst/>
          </a:prstGeom>
        </p:spPr>
        <p:txBody>
          <a:bodyPr/>
          <a:lstStyle/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Банково дело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Банково счетоводство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комуникации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Бизнес проект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Здравословни и безопасни условия на труд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Икономика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Маркетинг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Мениджмънт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Обща икономичечска теория</a:t>
            </a:r>
          </a:p>
          <a:p>
            <a:pPr marL="380847" indent="-380847" defTabSz="44805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018" b="1">
                <a:latin typeface="+mn-lt"/>
                <a:ea typeface="+mn-ea"/>
                <a:cs typeface="+mn-cs"/>
                <a:sym typeface="Graphik"/>
              </a:defRPr>
            </a:pPr>
            <a:r>
              <a:t>Обща теория на счетоводната отчетност</a:t>
            </a:r>
          </a:p>
        </p:txBody>
      </p:sp>
      <p:sp>
        <p:nvSpPr>
          <p:cNvPr id="245" name="Изучавани учебни предмети – професионална подготовк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274320">
              <a:spcBef>
                <a:spcPts val="0"/>
              </a:spcBef>
              <a:defRPr sz="6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Изучавани учебни предмети – професионална подготовка</a:t>
            </a:r>
          </a:p>
        </p:txBody>
      </p:sp>
      <p:sp>
        <p:nvSpPr>
          <p:cNvPr id="246" name="Право…"/>
          <p:cNvSpPr txBox="1"/>
          <p:nvPr/>
        </p:nvSpPr>
        <p:spPr>
          <a:xfrm>
            <a:off x="13468224" y="5449205"/>
            <a:ext cx="9159679" cy="6784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Право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Предприемачество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Работа в учебно предприятие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Статистика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Счетоводство на предприятието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Чужд език по професията</a:t>
            </a:r>
          </a:p>
          <a:p>
            <a:pPr marL="388620" indent="-388620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4100" b="1">
                <a:latin typeface="+mn-lt"/>
                <a:ea typeface="+mn-ea"/>
                <a:cs typeface="+mn-cs"/>
                <a:sym typeface="Graphik"/>
              </a:defRPr>
            </a:pPr>
            <a:r>
              <a:t>Производствена практика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Проучва и оценяват финансово състояние, препоръки, доверие и способност за погасяване на кредити;…"/>
          <p:cNvSpPr txBox="1">
            <a:spLocks noGrp="1"/>
          </p:cNvSpPr>
          <p:nvPr>
            <p:ph type="body" sz="half" idx="1"/>
          </p:nvPr>
        </p:nvSpPr>
        <p:spPr>
          <a:xfrm>
            <a:off x="1573197" y="5483721"/>
            <a:ext cx="9902032" cy="6922096"/>
          </a:xfrm>
          <a:prstGeom prst="rect">
            <a:avLst/>
          </a:prstGeom>
        </p:spPr>
        <p:txBody>
          <a:bodyPr spcCol="495101" anchor="ctr"/>
          <a:lstStyle/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endParaRPr/>
          </a:p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r>
              <a:t>Проучва и оценяват финансово състояние, препоръки, доверие и способност за погасяване на кредити;</a:t>
            </a:r>
          </a:p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r>
              <a:t>Подава заявления за кредити и заеми до ръководства на финансови институции като прави препоръки за одобрение или отказ;</a:t>
            </a:r>
          </a:p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r>
              <a:t>Одобрява или отхвърля заявления в рамките на позволените лимити при спазване на кредитни стандарти;</a:t>
            </a:r>
          </a:p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r>
              <a:t>Съхранява документи за плащания, изготвят стандартни писма за изискване на просрочени плащания и завеждане на дела;</a:t>
            </a:r>
          </a:p>
          <a:p>
            <a:pPr marL="293197" indent="-293197" algn="ctr" defTabSz="443484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3007">
                <a:latin typeface="+mn-lt"/>
                <a:ea typeface="+mn-ea"/>
                <a:cs typeface="+mn-cs"/>
                <a:sym typeface="Graphik"/>
              </a:defRPr>
            </a:pPr>
            <a:r>
              <a:t>Попълва документация по кредити и заеми.</a:t>
            </a:r>
          </a:p>
        </p:txBody>
      </p:sp>
      <p:sp>
        <p:nvSpPr>
          <p:cNvPr id="249" name="Специалност “Банково дело”"/>
          <p:cNvSpPr txBox="1"/>
          <p:nvPr/>
        </p:nvSpPr>
        <p:spPr>
          <a:xfrm>
            <a:off x="1566542" y="3431479"/>
            <a:ext cx="21869401" cy="6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584200">
              <a:spcBef>
                <a:spcPts val="0"/>
              </a:spcBef>
              <a:defRPr sz="3500" cap="all" spc="-104"/>
            </a:lvl1pPr>
          </a:lstStyle>
          <a:p>
            <a:r>
              <a:t>Специалност “Банково дело”</a:t>
            </a:r>
          </a:p>
        </p:txBody>
      </p:sp>
      <p:sp>
        <p:nvSpPr>
          <p:cNvPr id="250" name="Цели на учебната програма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 defTabSz="457200">
              <a:spcBef>
                <a:spcPts val="0"/>
              </a:spcBef>
              <a:defRPr sz="10000" b="1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Цели на учебната програма</a:t>
            </a:r>
          </a:p>
        </p:txBody>
      </p:sp>
      <p:sp>
        <p:nvSpPr>
          <p:cNvPr id="251" name="ФИНАНСИСТЪТ (БАНКЕРЪТ)…"/>
          <p:cNvSpPr txBox="1"/>
          <p:nvPr/>
        </p:nvSpPr>
        <p:spPr>
          <a:xfrm>
            <a:off x="9898443" y="4182199"/>
            <a:ext cx="10037367" cy="186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501868">
            <a:normAutofit/>
          </a:bodyPr>
          <a:lstStyle/>
          <a:p>
            <a:pPr algn="ctr" defTabSz="457200">
              <a:spcBef>
                <a:spcPts val="0"/>
              </a:spcBef>
              <a:defRPr sz="2400" b="1">
                <a:latin typeface="+mn-lt"/>
                <a:ea typeface="+mn-ea"/>
                <a:cs typeface="+mn-cs"/>
                <a:sym typeface="Graphik"/>
              </a:defRPr>
            </a:pPr>
            <a:r>
              <a:t>ФИНАНСИСТЪТ (БАНКЕРЪТ)</a:t>
            </a:r>
            <a:endParaRPr sz="1200" b="0"/>
          </a:p>
          <a:p>
            <a:pPr algn="ctr" defTabSz="457200">
              <a:spcBef>
                <a:spcPts val="0"/>
              </a:spcBef>
              <a:defRPr sz="2400" b="1">
                <a:latin typeface="+mn-lt"/>
                <a:ea typeface="+mn-ea"/>
                <a:cs typeface="+mn-cs"/>
                <a:sym typeface="Graphik"/>
              </a:defRPr>
            </a:pPr>
            <a:r>
              <a:t>Някои основни отговорности:</a:t>
            </a:r>
            <a:endParaRPr sz="1200" b="0"/>
          </a:p>
          <a:p>
            <a:pPr algn="just" defTabSz="457200">
              <a:spcBef>
                <a:spcPts val="0"/>
              </a:spcBef>
              <a:defRPr sz="1200">
                <a:latin typeface="+mn-lt"/>
                <a:ea typeface="+mn-ea"/>
                <a:cs typeface="+mn-cs"/>
                <a:sym typeface="Graphik"/>
              </a:defRPr>
            </a:pPr>
            <a:endParaRPr sz="1200" b="0"/>
          </a:p>
        </p:txBody>
      </p:sp>
      <p:sp>
        <p:nvSpPr>
          <p:cNvPr id="252" name="Обработва внасянето и тегленето на пари в брой от страна на клиентите, чекове, преводи, сметки, плащания с кредитни карти, платежни нареждания, джиросани чекове и други банкови транзакции;…"/>
          <p:cNvSpPr txBox="1"/>
          <p:nvPr/>
        </p:nvSpPr>
        <p:spPr>
          <a:xfrm>
            <a:off x="12264756" y="5483721"/>
            <a:ext cx="9902032" cy="692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495101" anchor="ctr">
            <a:normAutofit/>
          </a:bodyPr>
          <a:lstStyle/>
          <a:p>
            <a:pPr algn="ctr" defTabSz="356615">
              <a:spcBef>
                <a:spcPts val="0"/>
              </a:spcBef>
              <a:defRPr sz="2651" b="1">
                <a:latin typeface="+mn-lt"/>
                <a:ea typeface="+mn-ea"/>
                <a:cs typeface="+mn-cs"/>
                <a:sym typeface="Graphik"/>
              </a:defRPr>
            </a:pPr>
            <a:endParaRPr b="0"/>
          </a:p>
          <a:p>
            <a:pPr algn="just" defTabSz="356615">
              <a:spcBef>
                <a:spcPts val="0"/>
              </a:spcBef>
              <a:defRPr sz="2651">
                <a:latin typeface="+mn-lt"/>
                <a:ea typeface="+mn-ea"/>
                <a:cs typeface="+mn-cs"/>
                <a:sym typeface="Graphik"/>
              </a:defRPr>
            </a:pPr>
            <a:endParaRPr b="0"/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Обработва внасянето и тегленето на пари в брой от страна на клиентите, чекове, преводи, сметки, плащания с кредитни карти, платежни нареждания, джиросани чекове и други банкови транзакции;</a:t>
            </a:r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Кредитира и дебитират сметки на клиенти;</a:t>
            </a:r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Плаща сметки и извършват парични преводи от името на клиентите;</a:t>
            </a:r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Обменя пари в брой от една валута в друга по искане на клиентите;</a:t>
            </a:r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Записва всички финансови транзакции и ги сверява с паричното салдо.</a:t>
            </a:r>
          </a:p>
          <a:p>
            <a:pPr marL="235767" indent="-235767" defTabSz="356615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651">
                <a:latin typeface="+mn-lt"/>
                <a:ea typeface="+mn-ea"/>
                <a:cs typeface="+mn-cs"/>
                <a:sym typeface="Graphik"/>
              </a:defRPr>
            </a:pPr>
            <a:r>
              <a:t>Разговаря с кандидати за потребителски, ипотечни, студентски и бизнес кредити;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Разнообразие. в работата, срещи с хора. Всеки мечтае за вълнуващо ежедневие. Професията предлага голямо разнообразие от срещи с клиенти, колеги, а често и посещение на различни събития – откриване на ново предприятие или съоръжение, кино прожекция, гледа"/>
          <p:cNvSpPr txBox="1">
            <a:spLocks noGrp="1"/>
          </p:cNvSpPr>
          <p:nvPr>
            <p:ph type="body" idx="1"/>
          </p:nvPr>
        </p:nvSpPr>
        <p:spPr>
          <a:xfrm>
            <a:off x="1211134" y="3736490"/>
            <a:ext cx="21961732" cy="8560424"/>
          </a:xfrm>
          <a:prstGeom prst="rect">
            <a:avLst/>
          </a:prstGeom>
        </p:spPr>
        <p:txBody>
          <a:bodyPr spcCol="1098086" anchor="ctr"/>
          <a:lstStyle/>
          <a:p>
            <a:pPr marL="302265" indent="-302265" algn="ctr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Разнообразие.</a:t>
            </a:r>
            <a:r>
              <a:t> в работата, срещи с хора. Всеки мечтае за вълнуващо ежедневие. Професията предлага голямо разнообразие от срещи с клиенти, колеги, а често и посещение на различни събития – откриване на ново предприятие или съоръжение, кино прожекция, гледане на мач и много други.</a:t>
            </a:r>
          </a:p>
          <a:p>
            <a:pPr marL="302265" indent="-302265" algn="ctr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Динамика. </a:t>
            </a:r>
            <a:r>
              <a:t>работата в Корпоративно банкиране е динамична и непредсказуема, а това е предизвикателство, което развива професионални умения. Непредвидените ситуации и бързо променящият се бизнес изискват и различен подход към всеки сектор от икономиката и към всеки клиент.</a:t>
            </a:r>
          </a:p>
          <a:p>
            <a:pPr marL="302265" indent="-302265" algn="ctr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Отговорност.</a:t>
            </a:r>
            <a:r>
              <a:rPr>
                <a:solidFill>
                  <a:srgbClr val="006666"/>
                </a:solidFill>
              </a:rPr>
              <a:t> </a:t>
            </a:r>
            <a:r>
              <a:t>Повечето хора мечтаят за работа, която да им дава свобода да взимат решения. Например позицията Мениджър корпоративни клиенти дава възможност на служителите да взимат отговорни решения и сами да управляват поверения им портфейл с клиенти.</a:t>
            </a:r>
          </a:p>
          <a:p>
            <a:pPr marL="302265" indent="-302265" algn="ctr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Предизвикателства.</a:t>
            </a:r>
            <a:r>
              <a:rPr>
                <a:solidFill>
                  <a:srgbClr val="006666"/>
                </a:solidFill>
              </a:rPr>
              <a:t> </a:t>
            </a:r>
            <a:r>
              <a:t>Работата в корпоративно банкиране се счита за своеобразен висш пилотаж в банкирането. Ежедневните предизвикателства, поставените цели и резултати, които се гонят, понякога се описват от работещите в тази област като „бойно поле“. Всеки ден е непредсказуем и вълнуващ сам по себе си, а това е задължително условие за динамика на работното място.</a:t>
            </a:r>
          </a:p>
          <a:p>
            <a:pPr marL="302265" indent="-302265" algn="ctr" defTabSz="457200">
              <a:spcBef>
                <a:spcPts val="0"/>
              </a:spcBef>
              <a:buClr>
                <a:srgbClr val="000000"/>
              </a:buClr>
              <a:buSzPct val="200000"/>
              <a:buChar char="•"/>
              <a:defRPr sz="2700"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>
                <a:solidFill>
                  <a:schemeClr val="accent5">
                    <a:hueOff val="129701"/>
                    <a:lumOff val="-22825"/>
                  </a:schemeClr>
                </a:solidFill>
              </a:rPr>
              <a:t>Развитие.</a:t>
            </a:r>
            <a:r>
              <a:t> Да си банкер, означава да имаш желание за развитие – не само професионално, а и личностно. Да искаш да учиш, да се усъвършенстваш и да ставаш все по-добър в това, което правиш. Банката, като институция и модерна компания, предлага различни възможности за това, включително и на международно ниво.</a:t>
            </a:r>
          </a:p>
        </p:txBody>
      </p:sp>
      <p:sp>
        <p:nvSpPr>
          <p:cNvPr id="255" name="5 причини да изберете…"/>
          <p:cNvSpPr txBox="1"/>
          <p:nvPr/>
        </p:nvSpPr>
        <p:spPr>
          <a:xfrm>
            <a:off x="1257300" y="1326615"/>
            <a:ext cx="21869400" cy="20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 defTabSz="256031">
              <a:spcBef>
                <a:spcPts val="0"/>
              </a:spcBef>
              <a:defRPr sz="5600" b="1">
                <a:latin typeface="+mn-lt"/>
                <a:ea typeface="+mn-ea"/>
                <a:cs typeface="+mn-cs"/>
                <a:sym typeface="Graphik"/>
              </a:defRPr>
            </a:pPr>
            <a:r>
              <a:t>5 причини да изберете</a:t>
            </a:r>
          </a:p>
          <a:p>
            <a:pPr algn="ctr" defTabSz="256031">
              <a:spcBef>
                <a:spcPts val="0"/>
              </a:spcBef>
              <a:defRPr sz="5600" b="1">
                <a:latin typeface="+mn-lt"/>
                <a:ea typeface="+mn-ea"/>
                <a:cs typeface="+mn-cs"/>
                <a:sym typeface="Graphik"/>
              </a:defRPr>
            </a:pPr>
            <a:r>
              <a:t> професия финансист</a:t>
            </a:r>
          </a:p>
        </p:txBody>
      </p:sp>
    </p:spTree>
  </p:cSld>
  <p:clrMapOvr>
    <a:masterClrMapping/>
  </p:clrMapOvr>
  <p:transition spd="slow" advClick="0" advTm="60000">
    <p:push dir="u"/>
  </p:transition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2720</Words>
  <Application>Microsoft Office PowerPoint</Application>
  <PresentationFormat>Custom</PresentationFormat>
  <Paragraphs>507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Graphik</vt:lpstr>
      <vt:lpstr>Graphik Medium</vt:lpstr>
      <vt:lpstr>Graphik Semibold</vt:lpstr>
      <vt:lpstr>Graphik-Medium</vt:lpstr>
      <vt:lpstr>Graphik-SemiboldItalic</vt:lpstr>
      <vt:lpstr>Helvetica</vt:lpstr>
      <vt:lpstr>Helvetica Neue</vt:lpstr>
      <vt:lpstr>New York Bold</vt:lpstr>
      <vt:lpstr>Times New Roman</vt:lpstr>
      <vt:lpstr>27_Showcase</vt:lpstr>
      <vt:lpstr>Кои сме ние?</vt:lpstr>
      <vt:lpstr>История на гимназията</vt:lpstr>
      <vt:lpstr>Специалности</vt:lpstr>
      <vt:lpstr>План - прием</vt:lpstr>
      <vt:lpstr>Изучавани общообразователни Учебни предмети</vt:lpstr>
      <vt:lpstr>Специалност: „Банково дело“ с английски език Професия: Финансист</vt:lpstr>
      <vt:lpstr>PowerPoint Presentation</vt:lpstr>
      <vt:lpstr>PowerPoint Presentation</vt:lpstr>
      <vt:lpstr>PowerPoint Presentation</vt:lpstr>
      <vt:lpstr>Специалност: „Бизнес администрация“ с английски език Професия: Офис мениджър</vt:lpstr>
      <vt:lpstr>PowerPoint Presentation</vt:lpstr>
      <vt:lpstr>PowerPoint Presentation</vt:lpstr>
      <vt:lpstr>Специалност: „Митническа и данъчна администрация“ с английски език Професия: Данъчен и митнически посредник</vt:lpstr>
      <vt:lpstr>PowerPoint Presentation</vt:lpstr>
      <vt:lpstr>PowerPoint Presentation</vt:lpstr>
      <vt:lpstr>PowerPoint Presentation</vt:lpstr>
      <vt:lpstr>Специалност: „Оперативно счетоводство“ с английски език Професия: Оперативен счетоводител</vt:lpstr>
      <vt:lpstr>PowerPoint Presentation</vt:lpstr>
      <vt:lpstr>PowerPoint Presentation</vt:lpstr>
      <vt:lpstr>PowerPoint Presentation</vt:lpstr>
      <vt:lpstr>Специалност: „Икономическа информатика“ с английски език Професия: Икономист - информатик</vt:lpstr>
      <vt:lpstr>PowerPoint Presentation</vt:lpstr>
      <vt:lpstr>PowerPoint Presentation</vt:lpstr>
      <vt:lpstr>Специалност: „Търговия“ с испански език Професия: Икономист</vt:lpstr>
      <vt:lpstr>PowerPoint Presentation</vt:lpstr>
      <vt:lpstr>PowerPoint Presentation</vt:lpstr>
      <vt:lpstr>Специалност: „Икономика и мениджмънт“ с немски език Професия: Икономист</vt:lpstr>
      <vt:lpstr>PowerPoint Presentation</vt:lpstr>
      <vt:lpstr>PowerPoint Presentation</vt:lpstr>
      <vt:lpstr>PowerPoint Presentation</vt:lpstr>
      <vt:lpstr>Специалност: „Електронна търговия“ с английски език Професия: Организатор интернет приложения</vt:lpstr>
      <vt:lpstr>PowerPoint Presentation</vt:lpstr>
      <vt:lpstr>PowerPoint Presentation</vt:lpstr>
      <vt:lpstr>PowerPoint Presentation</vt:lpstr>
      <vt:lpstr>Проекти</vt:lpstr>
      <vt:lpstr>Някои наши постижения в различни области</vt:lpstr>
      <vt:lpstr>Извънкласни дейности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Кои сме ние?</dc:title>
  <cp:lastModifiedBy>NTG-ZAM.DIREKTORI</cp:lastModifiedBy>
  <cp:revision>2</cp:revision>
  <dcterms:modified xsi:type="dcterms:W3CDTF">2025-04-09T08:45:29Z</dcterms:modified>
</cp:coreProperties>
</file>